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sldSz cx="18288000" cy="10287000"/>
  <p:notesSz cx="6858000" cy="9144000"/>
  <p:embeddedFontLst>
    <p:embeddedFont>
      <p:font typeface="Lato" panose="020F0502020204030203" pitchFamily="34" charset="0"/>
      <p:regular r:id="rId12"/>
      <p:bold r:id="rId13"/>
    </p:embeddedFont>
    <p:embeddedFont>
      <p:font typeface="Lato Bold" panose="020F0502020204030203" charset="0"/>
      <p:regular r:id="rId1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2" d="100"/>
          <a:sy n="52" d="100"/>
        </p:scale>
        <p:origin x="850"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11/2/2025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11/2/2025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11/2/2025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11/2/2025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29.sv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sv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svg"/><Relationship Id="rId7" Type="http://schemas.openxmlformats.org/officeDocument/2006/relationships/image" Target="../media/image9.sv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sv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sv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DDD6CC"/>
            </a:solid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EFECE6"/>
            </a:solidFill>
          </p:spPr>
        </p:sp>
      </p:grpSp>
      <p:grpSp>
        <p:nvGrpSpPr>
          <p:cNvPr id="6" name="Group 6"/>
          <p:cNvGrpSpPr/>
          <p:nvPr/>
        </p:nvGrpSpPr>
        <p:grpSpPr>
          <a:xfrm>
            <a:off x="16049019" y="9686925"/>
            <a:ext cx="2153256" cy="514350"/>
            <a:chOff x="0" y="0"/>
            <a:chExt cx="2871008" cy="685800"/>
          </a:xfrm>
        </p:grpSpPr>
        <p:sp>
          <p:nvSpPr>
            <p:cNvPr id="7" name="Freeform 7" descr="preencoded.png">
              <a:hlinkClick r:id="rId2" tooltip="https://gamma.app/?utm_source=made-with-gamma"/>
            </p:cNvPr>
            <p:cNvSpPr/>
            <p:nvPr/>
          </p:nvSpPr>
          <p:spPr>
            <a:xfrm>
              <a:off x="0" y="0"/>
              <a:ext cx="2870962" cy="685800"/>
            </a:xfrm>
            <a:custGeom>
              <a:avLst/>
              <a:gdLst/>
              <a:ahLst/>
              <a:cxnLst/>
              <a:rect l="l" t="t" r="r" b="b"/>
              <a:pathLst>
                <a:path w="2870962" h="685800">
                  <a:moveTo>
                    <a:pt x="0" y="0"/>
                  </a:moveTo>
                  <a:lnTo>
                    <a:pt x="2870962" y="0"/>
                  </a:lnTo>
                  <a:lnTo>
                    <a:pt x="2870962" y="685800"/>
                  </a:lnTo>
                  <a:lnTo>
                    <a:pt x="0" y="685800"/>
                  </a:lnTo>
                  <a:lnTo>
                    <a:pt x="0" y="0"/>
                  </a:lnTo>
                  <a:close/>
                </a:path>
              </a:pathLst>
            </a:custGeom>
            <a:blipFill>
              <a:blip r:embed="rId3"/>
              <a:stretch>
                <a:fillRect r="-1"/>
              </a:stretch>
            </a:blipFill>
          </p:spPr>
        </p:sp>
      </p:grpSp>
      <p:grpSp>
        <p:nvGrpSpPr>
          <p:cNvPr id="8" name="Group 8"/>
          <p:cNvGrpSpPr/>
          <p:nvPr/>
        </p:nvGrpSpPr>
        <p:grpSpPr>
          <a:xfrm>
            <a:off x="11430000" y="0"/>
            <a:ext cx="6858000" cy="10287000"/>
            <a:chOff x="0" y="0"/>
            <a:chExt cx="9144000" cy="13716000"/>
          </a:xfrm>
        </p:grpSpPr>
        <p:sp>
          <p:nvSpPr>
            <p:cNvPr id="9" name="Freeform 9" descr="preencoded.png"/>
            <p:cNvSpPr/>
            <p:nvPr/>
          </p:nvSpPr>
          <p:spPr>
            <a:xfrm>
              <a:off x="0" y="0"/>
              <a:ext cx="9144000" cy="13716000"/>
            </a:xfrm>
            <a:custGeom>
              <a:avLst/>
              <a:gdLst/>
              <a:ahLst/>
              <a:cxnLst/>
              <a:rect l="l" t="t" r="r" b="b"/>
              <a:pathLst>
                <a:path w="9144000" h="13716000">
                  <a:moveTo>
                    <a:pt x="0" y="0"/>
                  </a:moveTo>
                  <a:lnTo>
                    <a:pt x="9144000" y="0"/>
                  </a:lnTo>
                  <a:lnTo>
                    <a:pt x="9144000" y="13716000"/>
                  </a:lnTo>
                  <a:lnTo>
                    <a:pt x="0" y="13716000"/>
                  </a:lnTo>
                  <a:lnTo>
                    <a:pt x="0" y="0"/>
                  </a:lnTo>
                  <a:close/>
                </a:path>
              </a:pathLst>
            </a:custGeom>
            <a:blipFill>
              <a:blip r:embed="rId4"/>
              <a:stretch>
                <a:fillRect/>
              </a:stretch>
            </a:blipFill>
          </p:spPr>
        </p:sp>
      </p:grpSp>
      <p:sp>
        <p:nvSpPr>
          <p:cNvPr id="10" name="TextBox 10"/>
          <p:cNvSpPr txBox="1"/>
          <p:nvPr/>
        </p:nvSpPr>
        <p:spPr>
          <a:xfrm>
            <a:off x="992238" y="1788319"/>
            <a:ext cx="9445526" cy="1810047"/>
          </a:xfrm>
          <a:prstGeom prst="rect">
            <a:avLst/>
          </a:prstGeom>
        </p:spPr>
        <p:txBody>
          <a:bodyPr lIns="0" tIns="0" rIns="0" bIns="0" rtlCol="0" anchor="t">
            <a:spAutoFit/>
          </a:bodyPr>
          <a:lstStyle/>
          <a:p>
            <a:pPr algn="l">
              <a:lnSpc>
                <a:spcPts val="6937"/>
              </a:lnSpc>
            </a:pPr>
            <a:r>
              <a:rPr lang="en-US" sz="5562" b="1">
                <a:solidFill>
                  <a:srgbClr val="282824"/>
                </a:solidFill>
                <a:latin typeface="Lato Bold"/>
                <a:ea typeface="Lato Bold"/>
                <a:cs typeface="Lato Bold"/>
                <a:sym typeface="Lato Bold"/>
              </a:rPr>
              <a:t>Personalized Music Discovery &amp; Playlist Curation App</a:t>
            </a:r>
          </a:p>
        </p:txBody>
      </p:sp>
      <p:sp>
        <p:nvSpPr>
          <p:cNvPr id="11" name="TextBox 11"/>
          <p:cNvSpPr txBox="1"/>
          <p:nvPr/>
        </p:nvSpPr>
        <p:spPr>
          <a:xfrm>
            <a:off x="992238" y="3683199"/>
            <a:ext cx="9445526" cy="1446014"/>
          </a:xfrm>
          <a:prstGeom prst="rect">
            <a:avLst/>
          </a:prstGeom>
        </p:spPr>
        <p:txBody>
          <a:bodyPr lIns="0" tIns="0" rIns="0" bIns="0" rtlCol="0" anchor="t">
            <a:spAutoFit/>
          </a:bodyPr>
          <a:lstStyle/>
          <a:p>
            <a:pPr algn="l">
              <a:lnSpc>
                <a:spcPts val="5562"/>
              </a:lnSpc>
            </a:pPr>
            <a:r>
              <a:rPr lang="en-US" sz="4437" b="1">
                <a:solidFill>
                  <a:srgbClr val="282824"/>
                </a:solidFill>
                <a:latin typeface="Lato Bold"/>
                <a:ea typeface="Lato Bold"/>
                <a:cs typeface="Lato Bold"/>
                <a:sym typeface="Lato Bold"/>
              </a:rPr>
              <a:t>UI/UX Case Study: Designing an Emotion-Aware Listening Experience</a:t>
            </a:r>
          </a:p>
        </p:txBody>
      </p:sp>
      <p:sp>
        <p:nvSpPr>
          <p:cNvPr id="12" name="TextBox 12"/>
          <p:cNvSpPr txBox="1"/>
          <p:nvPr/>
        </p:nvSpPr>
        <p:spPr>
          <a:xfrm>
            <a:off x="1417439" y="5778104"/>
            <a:ext cx="9020324" cy="2363391"/>
          </a:xfrm>
          <a:prstGeom prst="rect">
            <a:avLst/>
          </a:prstGeom>
        </p:spPr>
        <p:txBody>
          <a:bodyPr lIns="0" tIns="0" rIns="0" bIns="0" rtlCol="0" anchor="t">
            <a:spAutoFit/>
          </a:bodyPr>
          <a:lstStyle/>
          <a:p>
            <a:pPr algn="l">
              <a:lnSpc>
                <a:spcPts val="3562"/>
              </a:lnSpc>
            </a:pPr>
            <a:r>
              <a:rPr lang="en-US" sz="2187">
                <a:solidFill>
                  <a:srgbClr val="4A4A45"/>
                </a:solidFill>
                <a:latin typeface="Lato"/>
                <a:ea typeface="Lato"/>
                <a:cs typeface="Lato"/>
                <a:sym typeface="Lato"/>
              </a:rPr>
              <a:t>In today’s vast digital landscape, users often struggle to find music that truly matches their current mood or activity. This project focuses on designing an AI-driven music application that transforms the user experience through hyper-personalized, context-aware recommendations and effortless playlist management.</a:t>
            </a:r>
          </a:p>
        </p:txBody>
      </p:sp>
      <p:grpSp>
        <p:nvGrpSpPr>
          <p:cNvPr id="13" name="Group 13"/>
          <p:cNvGrpSpPr/>
          <p:nvPr/>
        </p:nvGrpSpPr>
        <p:grpSpPr>
          <a:xfrm>
            <a:off x="992238" y="5554415"/>
            <a:ext cx="38100" cy="2906017"/>
            <a:chOff x="0" y="0"/>
            <a:chExt cx="50800" cy="3874690"/>
          </a:xfrm>
        </p:grpSpPr>
        <p:sp>
          <p:nvSpPr>
            <p:cNvPr id="14" name="Freeform 14"/>
            <p:cNvSpPr/>
            <p:nvPr/>
          </p:nvSpPr>
          <p:spPr>
            <a:xfrm>
              <a:off x="0" y="0"/>
              <a:ext cx="50800" cy="3874643"/>
            </a:xfrm>
            <a:custGeom>
              <a:avLst/>
              <a:gdLst/>
              <a:ahLst/>
              <a:cxnLst/>
              <a:rect l="l" t="t" r="r" b="b"/>
              <a:pathLst>
                <a:path w="50800" h="3874643">
                  <a:moveTo>
                    <a:pt x="0" y="0"/>
                  </a:moveTo>
                  <a:lnTo>
                    <a:pt x="50800" y="0"/>
                  </a:lnTo>
                  <a:lnTo>
                    <a:pt x="50800" y="3874643"/>
                  </a:lnTo>
                  <a:lnTo>
                    <a:pt x="0" y="3874643"/>
                  </a:lnTo>
                  <a:close/>
                </a:path>
              </a:pathLst>
            </a:custGeom>
            <a:solidFill>
              <a:srgbClr val="282824"/>
            </a:solidFill>
          </p:spPr>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DDD6CC"/>
            </a:solid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EFECE6"/>
            </a:solidFill>
          </p:spPr>
        </p:sp>
      </p:grpSp>
      <p:grpSp>
        <p:nvGrpSpPr>
          <p:cNvPr id="6" name="Group 6"/>
          <p:cNvGrpSpPr/>
          <p:nvPr/>
        </p:nvGrpSpPr>
        <p:grpSpPr>
          <a:xfrm>
            <a:off x="0" y="0"/>
            <a:ext cx="18288000" cy="2941141"/>
            <a:chOff x="0" y="0"/>
            <a:chExt cx="24384000" cy="3921522"/>
          </a:xfrm>
        </p:grpSpPr>
        <p:sp>
          <p:nvSpPr>
            <p:cNvPr id="7" name="Freeform 7" descr="preencoded.png"/>
            <p:cNvSpPr/>
            <p:nvPr/>
          </p:nvSpPr>
          <p:spPr>
            <a:xfrm>
              <a:off x="0" y="0"/>
              <a:ext cx="24384000" cy="3921506"/>
            </a:xfrm>
            <a:custGeom>
              <a:avLst/>
              <a:gdLst/>
              <a:ahLst/>
              <a:cxnLst/>
              <a:rect l="l" t="t" r="r" b="b"/>
              <a:pathLst>
                <a:path w="24384000" h="3921506">
                  <a:moveTo>
                    <a:pt x="0" y="0"/>
                  </a:moveTo>
                  <a:lnTo>
                    <a:pt x="24384000" y="0"/>
                  </a:lnTo>
                  <a:lnTo>
                    <a:pt x="24384000" y="3921506"/>
                  </a:lnTo>
                  <a:lnTo>
                    <a:pt x="0" y="3921506"/>
                  </a:lnTo>
                  <a:lnTo>
                    <a:pt x="0" y="0"/>
                  </a:lnTo>
                  <a:close/>
                </a:path>
              </a:pathLst>
            </a:custGeom>
            <a:blipFill>
              <a:blip r:embed="rId2"/>
              <a:stretch>
                <a:fillRect t="-35" b="-35"/>
              </a:stretch>
            </a:blipFill>
          </p:spPr>
        </p:sp>
      </p:grpSp>
      <p:sp>
        <p:nvSpPr>
          <p:cNvPr id="8" name="TextBox 8"/>
          <p:cNvSpPr txBox="1"/>
          <p:nvPr/>
        </p:nvSpPr>
        <p:spPr>
          <a:xfrm>
            <a:off x="823466" y="3560861"/>
            <a:ext cx="9318129" cy="763935"/>
          </a:xfrm>
          <a:prstGeom prst="rect">
            <a:avLst/>
          </a:prstGeom>
        </p:spPr>
        <p:txBody>
          <a:bodyPr lIns="0" tIns="0" rIns="0" bIns="0" rtlCol="0" anchor="t">
            <a:spAutoFit/>
          </a:bodyPr>
          <a:lstStyle/>
          <a:p>
            <a:pPr algn="l">
              <a:lnSpc>
                <a:spcPts val="5750"/>
              </a:lnSpc>
            </a:pPr>
            <a:r>
              <a:rPr lang="en-US" sz="4625" b="1">
                <a:solidFill>
                  <a:srgbClr val="282824"/>
                </a:solidFill>
                <a:latin typeface="Lato Bold"/>
                <a:ea typeface="Lato Bold"/>
                <a:cs typeface="Lato Bold"/>
                <a:sym typeface="Lato Bold"/>
              </a:rPr>
              <a:t>Future Enhancements &amp; Conclusion</a:t>
            </a:r>
          </a:p>
        </p:txBody>
      </p:sp>
      <p:sp>
        <p:nvSpPr>
          <p:cNvPr id="9" name="TextBox 9"/>
          <p:cNvSpPr txBox="1"/>
          <p:nvPr/>
        </p:nvSpPr>
        <p:spPr>
          <a:xfrm>
            <a:off x="1176337" y="5001965"/>
            <a:ext cx="16288196" cy="1204913"/>
          </a:xfrm>
          <a:prstGeom prst="rect">
            <a:avLst/>
          </a:prstGeom>
        </p:spPr>
        <p:txBody>
          <a:bodyPr lIns="0" tIns="0" rIns="0" bIns="0" rtlCol="0" anchor="t">
            <a:spAutoFit/>
          </a:bodyPr>
          <a:lstStyle/>
          <a:p>
            <a:pPr algn="l">
              <a:lnSpc>
                <a:spcPts val="4625"/>
              </a:lnSpc>
            </a:pPr>
            <a:r>
              <a:rPr lang="en-US" sz="3687" b="1">
                <a:solidFill>
                  <a:srgbClr val="282824"/>
                </a:solidFill>
                <a:latin typeface="Lato Bold"/>
                <a:ea typeface="Lato Bold"/>
                <a:cs typeface="Lato Bold"/>
                <a:sym typeface="Lato Bold"/>
              </a:rPr>
              <a:t>The next generation of music discovery will be entirely contextual and collaborative.</a:t>
            </a:r>
          </a:p>
        </p:txBody>
      </p:sp>
      <p:grpSp>
        <p:nvGrpSpPr>
          <p:cNvPr id="10" name="Group 10"/>
          <p:cNvGrpSpPr/>
          <p:nvPr/>
        </p:nvGrpSpPr>
        <p:grpSpPr>
          <a:xfrm>
            <a:off x="823466" y="4677668"/>
            <a:ext cx="28575" cy="1882080"/>
            <a:chOff x="0" y="0"/>
            <a:chExt cx="38100" cy="2509440"/>
          </a:xfrm>
        </p:grpSpPr>
        <p:sp>
          <p:nvSpPr>
            <p:cNvPr id="11" name="Freeform 11"/>
            <p:cNvSpPr/>
            <p:nvPr/>
          </p:nvSpPr>
          <p:spPr>
            <a:xfrm>
              <a:off x="0" y="0"/>
              <a:ext cx="38100" cy="2509393"/>
            </a:xfrm>
            <a:custGeom>
              <a:avLst/>
              <a:gdLst/>
              <a:ahLst/>
              <a:cxnLst/>
              <a:rect l="l" t="t" r="r" b="b"/>
              <a:pathLst>
                <a:path w="38100" h="2509393">
                  <a:moveTo>
                    <a:pt x="0" y="0"/>
                  </a:moveTo>
                  <a:lnTo>
                    <a:pt x="38100" y="0"/>
                  </a:lnTo>
                  <a:lnTo>
                    <a:pt x="38100" y="2509393"/>
                  </a:lnTo>
                  <a:lnTo>
                    <a:pt x="0" y="2509393"/>
                  </a:lnTo>
                  <a:close/>
                </a:path>
              </a:pathLst>
            </a:custGeom>
            <a:solidFill>
              <a:srgbClr val="282824"/>
            </a:solidFill>
          </p:spPr>
        </p:sp>
      </p:grpSp>
      <p:grpSp>
        <p:nvGrpSpPr>
          <p:cNvPr id="12" name="Group 12"/>
          <p:cNvGrpSpPr/>
          <p:nvPr/>
        </p:nvGrpSpPr>
        <p:grpSpPr>
          <a:xfrm>
            <a:off x="823466" y="6824365"/>
            <a:ext cx="5390109" cy="705891"/>
            <a:chOff x="0" y="0"/>
            <a:chExt cx="7186812" cy="941188"/>
          </a:xfrm>
        </p:grpSpPr>
        <p:sp>
          <p:nvSpPr>
            <p:cNvPr id="13" name="Freeform 13"/>
            <p:cNvSpPr/>
            <p:nvPr/>
          </p:nvSpPr>
          <p:spPr>
            <a:xfrm>
              <a:off x="0" y="0"/>
              <a:ext cx="7186803" cy="941197"/>
            </a:xfrm>
            <a:custGeom>
              <a:avLst/>
              <a:gdLst/>
              <a:ahLst/>
              <a:cxnLst/>
              <a:rect l="l" t="t" r="r" b="b"/>
              <a:pathLst>
                <a:path w="7186803" h="941197">
                  <a:moveTo>
                    <a:pt x="0" y="470535"/>
                  </a:moveTo>
                  <a:cubicBezTo>
                    <a:pt x="0" y="210693"/>
                    <a:pt x="210693" y="0"/>
                    <a:pt x="470535" y="0"/>
                  </a:cubicBezTo>
                  <a:lnTo>
                    <a:pt x="6716268" y="0"/>
                  </a:lnTo>
                  <a:cubicBezTo>
                    <a:pt x="6976111" y="0"/>
                    <a:pt x="7186803" y="210693"/>
                    <a:pt x="7186803" y="470535"/>
                  </a:cubicBezTo>
                  <a:cubicBezTo>
                    <a:pt x="7186803" y="730377"/>
                    <a:pt x="6976110" y="941197"/>
                    <a:pt x="6716268" y="941197"/>
                  </a:cubicBezTo>
                  <a:lnTo>
                    <a:pt x="470535" y="941197"/>
                  </a:lnTo>
                  <a:cubicBezTo>
                    <a:pt x="210693" y="941197"/>
                    <a:pt x="0" y="730504"/>
                    <a:pt x="0" y="470535"/>
                  </a:cubicBezTo>
                  <a:close/>
                </a:path>
              </a:pathLst>
            </a:custGeom>
            <a:solidFill>
              <a:srgbClr val="E5DFD2"/>
            </a:solidFill>
          </p:spPr>
        </p:sp>
      </p:grpSp>
      <p:sp>
        <p:nvSpPr>
          <p:cNvPr id="14" name="Freeform 14" descr="preencoded.png"/>
          <p:cNvSpPr/>
          <p:nvPr/>
        </p:nvSpPr>
        <p:spPr>
          <a:xfrm>
            <a:off x="3342085" y="7000726"/>
            <a:ext cx="352871" cy="352871"/>
          </a:xfrm>
          <a:custGeom>
            <a:avLst/>
            <a:gdLst/>
            <a:ahLst/>
            <a:cxnLst/>
            <a:rect l="l" t="t" r="r" b="b"/>
            <a:pathLst>
              <a:path w="352871" h="352871">
                <a:moveTo>
                  <a:pt x="0" y="0"/>
                </a:moveTo>
                <a:lnTo>
                  <a:pt x="352871" y="0"/>
                </a:lnTo>
                <a:lnTo>
                  <a:pt x="352871" y="352871"/>
                </a:lnTo>
                <a:lnTo>
                  <a:pt x="0" y="352871"/>
                </a:lnTo>
                <a:lnTo>
                  <a:pt x="0" y="0"/>
                </a:lnTo>
                <a:close/>
              </a:path>
            </a:pathLst>
          </a:custGeom>
          <a:blipFill>
            <a:blip r:embed="rId3">
              <a:extLst>
                <a:ext uri="{96DAC541-7B7A-43D3-8B79-37D633B846F1}">
                  <asvg:svgBlip xmlns:asvg="http://schemas.microsoft.com/office/drawing/2016/SVG/main" r:embed="rId4"/>
                </a:ext>
              </a:extLst>
            </a:blip>
            <a:stretch>
              <a:fillRect l="-17105" r="-17105"/>
            </a:stretch>
          </a:blipFill>
        </p:spPr>
      </p:sp>
      <p:sp>
        <p:nvSpPr>
          <p:cNvPr id="15" name="TextBox 15"/>
          <p:cNvSpPr txBox="1"/>
          <p:nvPr/>
        </p:nvSpPr>
        <p:spPr>
          <a:xfrm>
            <a:off x="1058764" y="7746504"/>
            <a:ext cx="2941141" cy="386655"/>
          </a:xfrm>
          <a:prstGeom prst="rect">
            <a:avLst/>
          </a:prstGeom>
        </p:spPr>
        <p:txBody>
          <a:bodyPr lIns="0" tIns="0" rIns="0" bIns="0" rtlCol="0" anchor="t">
            <a:spAutoFit/>
          </a:bodyPr>
          <a:lstStyle/>
          <a:p>
            <a:pPr algn="l">
              <a:lnSpc>
                <a:spcPts val="2875"/>
              </a:lnSpc>
            </a:pPr>
            <a:r>
              <a:rPr lang="en-US" sz="2312" b="1">
                <a:solidFill>
                  <a:srgbClr val="4A4A45"/>
                </a:solidFill>
                <a:latin typeface="Lato Bold"/>
                <a:ea typeface="Lato Bold"/>
                <a:cs typeface="Lato Bold"/>
                <a:sym typeface="Lato Bold"/>
              </a:rPr>
              <a:t>AI Mood Detection</a:t>
            </a:r>
          </a:p>
        </p:txBody>
      </p:sp>
      <p:sp>
        <p:nvSpPr>
          <p:cNvPr id="16" name="TextBox 16"/>
          <p:cNvSpPr txBox="1"/>
          <p:nvPr/>
        </p:nvSpPr>
        <p:spPr>
          <a:xfrm>
            <a:off x="1058764" y="8188524"/>
            <a:ext cx="4919514" cy="1214884"/>
          </a:xfrm>
          <a:prstGeom prst="rect">
            <a:avLst/>
          </a:prstGeom>
        </p:spPr>
        <p:txBody>
          <a:bodyPr lIns="0" tIns="0" rIns="0" bIns="0" rtlCol="0" anchor="t">
            <a:spAutoFit/>
          </a:bodyPr>
          <a:lstStyle/>
          <a:p>
            <a:pPr algn="l">
              <a:lnSpc>
                <a:spcPts val="2937"/>
              </a:lnSpc>
            </a:pPr>
            <a:r>
              <a:rPr lang="en-US" sz="1812">
                <a:solidFill>
                  <a:srgbClr val="4A4A45"/>
                </a:solidFill>
                <a:latin typeface="Lato"/>
                <a:ea typeface="Lato"/>
                <a:cs typeface="Lato"/>
                <a:sym typeface="Lato"/>
              </a:rPr>
              <a:t>Integrate AI using device camera or voice tone for real-time, automatic mood-based playlist changes.</a:t>
            </a:r>
          </a:p>
        </p:txBody>
      </p:sp>
      <p:grpSp>
        <p:nvGrpSpPr>
          <p:cNvPr id="17" name="Group 17"/>
          <p:cNvGrpSpPr/>
          <p:nvPr/>
        </p:nvGrpSpPr>
        <p:grpSpPr>
          <a:xfrm>
            <a:off x="6448871" y="6824365"/>
            <a:ext cx="5390109" cy="705891"/>
            <a:chOff x="0" y="0"/>
            <a:chExt cx="7186812" cy="941188"/>
          </a:xfrm>
        </p:grpSpPr>
        <p:sp>
          <p:nvSpPr>
            <p:cNvPr id="18" name="Freeform 18"/>
            <p:cNvSpPr/>
            <p:nvPr/>
          </p:nvSpPr>
          <p:spPr>
            <a:xfrm>
              <a:off x="0" y="0"/>
              <a:ext cx="7186803" cy="941197"/>
            </a:xfrm>
            <a:custGeom>
              <a:avLst/>
              <a:gdLst/>
              <a:ahLst/>
              <a:cxnLst/>
              <a:rect l="l" t="t" r="r" b="b"/>
              <a:pathLst>
                <a:path w="7186803" h="941197">
                  <a:moveTo>
                    <a:pt x="0" y="470535"/>
                  </a:moveTo>
                  <a:cubicBezTo>
                    <a:pt x="0" y="210693"/>
                    <a:pt x="210693" y="0"/>
                    <a:pt x="470535" y="0"/>
                  </a:cubicBezTo>
                  <a:lnTo>
                    <a:pt x="6716268" y="0"/>
                  </a:lnTo>
                  <a:cubicBezTo>
                    <a:pt x="6976111" y="0"/>
                    <a:pt x="7186803" y="210693"/>
                    <a:pt x="7186803" y="470535"/>
                  </a:cubicBezTo>
                  <a:cubicBezTo>
                    <a:pt x="7186803" y="730377"/>
                    <a:pt x="6976110" y="941197"/>
                    <a:pt x="6716268" y="941197"/>
                  </a:cubicBezTo>
                  <a:lnTo>
                    <a:pt x="470535" y="941197"/>
                  </a:lnTo>
                  <a:cubicBezTo>
                    <a:pt x="210693" y="941197"/>
                    <a:pt x="0" y="730504"/>
                    <a:pt x="0" y="470535"/>
                  </a:cubicBezTo>
                  <a:close/>
                </a:path>
              </a:pathLst>
            </a:custGeom>
            <a:solidFill>
              <a:srgbClr val="E5DFD2"/>
            </a:solidFill>
          </p:spPr>
        </p:sp>
      </p:grpSp>
      <p:sp>
        <p:nvSpPr>
          <p:cNvPr id="19" name="Freeform 19" descr="preencoded.png"/>
          <p:cNvSpPr/>
          <p:nvPr/>
        </p:nvSpPr>
        <p:spPr>
          <a:xfrm>
            <a:off x="8967490" y="7000726"/>
            <a:ext cx="352871" cy="352871"/>
          </a:xfrm>
          <a:custGeom>
            <a:avLst/>
            <a:gdLst/>
            <a:ahLst/>
            <a:cxnLst/>
            <a:rect l="l" t="t" r="r" b="b"/>
            <a:pathLst>
              <a:path w="352871" h="352871">
                <a:moveTo>
                  <a:pt x="0" y="0"/>
                </a:moveTo>
                <a:lnTo>
                  <a:pt x="352871" y="0"/>
                </a:lnTo>
                <a:lnTo>
                  <a:pt x="352871" y="352871"/>
                </a:lnTo>
                <a:lnTo>
                  <a:pt x="0" y="352871"/>
                </a:lnTo>
                <a:lnTo>
                  <a:pt x="0" y="0"/>
                </a:lnTo>
                <a:close/>
              </a:path>
            </a:pathLst>
          </a:custGeom>
          <a:blipFill>
            <a:blip r:embed="rId5">
              <a:extLst>
                <a:ext uri="{96DAC541-7B7A-43D3-8B79-37D633B846F1}">
                  <asvg:svgBlip xmlns:asvg="http://schemas.microsoft.com/office/drawing/2016/SVG/main" r:embed="rId6"/>
                </a:ext>
              </a:extLst>
            </a:blip>
            <a:stretch>
              <a:fillRect l="-2631" r="-2631"/>
            </a:stretch>
          </a:blipFill>
        </p:spPr>
      </p:sp>
      <p:sp>
        <p:nvSpPr>
          <p:cNvPr id="20" name="TextBox 20"/>
          <p:cNvSpPr txBox="1"/>
          <p:nvPr/>
        </p:nvSpPr>
        <p:spPr>
          <a:xfrm>
            <a:off x="6684169" y="7746504"/>
            <a:ext cx="2941141" cy="386655"/>
          </a:xfrm>
          <a:prstGeom prst="rect">
            <a:avLst/>
          </a:prstGeom>
        </p:spPr>
        <p:txBody>
          <a:bodyPr lIns="0" tIns="0" rIns="0" bIns="0" rtlCol="0" anchor="t">
            <a:spAutoFit/>
          </a:bodyPr>
          <a:lstStyle/>
          <a:p>
            <a:pPr algn="l">
              <a:lnSpc>
                <a:spcPts val="2875"/>
              </a:lnSpc>
            </a:pPr>
            <a:r>
              <a:rPr lang="en-US" sz="2312" b="1">
                <a:solidFill>
                  <a:srgbClr val="4A4A45"/>
                </a:solidFill>
                <a:latin typeface="Lato Bold"/>
                <a:ea typeface="Lato Bold"/>
                <a:cs typeface="Lato Bold"/>
                <a:sym typeface="Lato Bold"/>
              </a:rPr>
              <a:t>Collaborative Playlists</a:t>
            </a:r>
          </a:p>
        </p:txBody>
      </p:sp>
      <p:sp>
        <p:nvSpPr>
          <p:cNvPr id="21" name="TextBox 21"/>
          <p:cNvSpPr txBox="1"/>
          <p:nvPr/>
        </p:nvSpPr>
        <p:spPr>
          <a:xfrm>
            <a:off x="6684169" y="8188524"/>
            <a:ext cx="4919514" cy="838497"/>
          </a:xfrm>
          <a:prstGeom prst="rect">
            <a:avLst/>
          </a:prstGeom>
        </p:spPr>
        <p:txBody>
          <a:bodyPr lIns="0" tIns="0" rIns="0" bIns="0" rtlCol="0" anchor="t">
            <a:spAutoFit/>
          </a:bodyPr>
          <a:lstStyle/>
          <a:p>
            <a:pPr algn="l">
              <a:lnSpc>
                <a:spcPts val="2937"/>
              </a:lnSpc>
            </a:pPr>
            <a:r>
              <a:rPr lang="en-US" sz="1812">
                <a:solidFill>
                  <a:srgbClr val="4A4A45"/>
                </a:solidFill>
                <a:latin typeface="Lato"/>
                <a:ea typeface="Lato"/>
                <a:cs typeface="Lato"/>
                <a:sym typeface="Lato"/>
              </a:rPr>
              <a:t>Allow friends to contribute and discover music together in a shared listening session.</a:t>
            </a:r>
          </a:p>
        </p:txBody>
      </p:sp>
      <p:grpSp>
        <p:nvGrpSpPr>
          <p:cNvPr id="22" name="Group 22"/>
          <p:cNvGrpSpPr/>
          <p:nvPr/>
        </p:nvGrpSpPr>
        <p:grpSpPr>
          <a:xfrm>
            <a:off x="12074277" y="6824365"/>
            <a:ext cx="5390109" cy="705891"/>
            <a:chOff x="0" y="0"/>
            <a:chExt cx="7186812" cy="941188"/>
          </a:xfrm>
        </p:grpSpPr>
        <p:sp>
          <p:nvSpPr>
            <p:cNvPr id="23" name="Freeform 23"/>
            <p:cNvSpPr/>
            <p:nvPr/>
          </p:nvSpPr>
          <p:spPr>
            <a:xfrm>
              <a:off x="0" y="0"/>
              <a:ext cx="7186803" cy="941197"/>
            </a:xfrm>
            <a:custGeom>
              <a:avLst/>
              <a:gdLst/>
              <a:ahLst/>
              <a:cxnLst/>
              <a:rect l="l" t="t" r="r" b="b"/>
              <a:pathLst>
                <a:path w="7186803" h="941197">
                  <a:moveTo>
                    <a:pt x="0" y="470535"/>
                  </a:moveTo>
                  <a:cubicBezTo>
                    <a:pt x="0" y="210693"/>
                    <a:pt x="210693" y="0"/>
                    <a:pt x="470535" y="0"/>
                  </a:cubicBezTo>
                  <a:lnTo>
                    <a:pt x="6716268" y="0"/>
                  </a:lnTo>
                  <a:cubicBezTo>
                    <a:pt x="6976111" y="0"/>
                    <a:pt x="7186803" y="210693"/>
                    <a:pt x="7186803" y="470535"/>
                  </a:cubicBezTo>
                  <a:cubicBezTo>
                    <a:pt x="7186803" y="730377"/>
                    <a:pt x="6976110" y="941197"/>
                    <a:pt x="6716268" y="941197"/>
                  </a:cubicBezTo>
                  <a:lnTo>
                    <a:pt x="470535" y="941197"/>
                  </a:lnTo>
                  <a:cubicBezTo>
                    <a:pt x="210693" y="941197"/>
                    <a:pt x="0" y="730504"/>
                    <a:pt x="0" y="470535"/>
                  </a:cubicBezTo>
                  <a:close/>
                </a:path>
              </a:pathLst>
            </a:custGeom>
            <a:solidFill>
              <a:srgbClr val="E5DFD2"/>
            </a:solidFill>
          </p:spPr>
        </p:sp>
      </p:grpSp>
      <p:sp>
        <p:nvSpPr>
          <p:cNvPr id="24" name="Freeform 24" descr="preencoded.png"/>
          <p:cNvSpPr/>
          <p:nvPr/>
        </p:nvSpPr>
        <p:spPr>
          <a:xfrm>
            <a:off x="14592895" y="7000726"/>
            <a:ext cx="352871" cy="352871"/>
          </a:xfrm>
          <a:custGeom>
            <a:avLst/>
            <a:gdLst/>
            <a:ahLst/>
            <a:cxnLst/>
            <a:rect l="l" t="t" r="r" b="b"/>
            <a:pathLst>
              <a:path w="352871" h="352871">
                <a:moveTo>
                  <a:pt x="0" y="0"/>
                </a:moveTo>
                <a:lnTo>
                  <a:pt x="352871" y="0"/>
                </a:lnTo>
                <a:lnTo>
                  <a:pt x="352871" y="352871"/>
                </a:lnTo>
                <a:lnTo>
                  <a:pt x="0" y="352871"/>
                </a:lnTo>
                <a:lnTo>
                  <a:pt x="0" y="0"/>
                </a:lnTo>
                <a:close/>
              </a:path>
            </a:pathLst>
          </a:custGeom>
          <a:blipFill>
            <a:blip r:embed="rId7">
              <a:extLst>
                <a:ext uri="{96DAC541-7B7A-43D3-8B79-37D633B846F1}">
                  <asvg:svgBlip xmlns:asvg="http://schemas.microsoft.com/office/drawing/2016/SVG/main" r:embed="rId8"/>
                </a:ext>
              </a:extLst>
            </a:blip>
            <a:stretch>
              <a:fillRect t="-7894" b="-7894"/>
            </a:stretch>
          </a:blipFill>
        </p:spPr>
      </p:sp>
      <p:sp>
        <p:nvSpPr>
          <p:cNvPr id="25" name="TextBox 25"/>
          <p:cNvSpPr txBox="1"/>
          <p:nvPr/>
        </p:nvSpPr>
        <p:spPr>
          <a:xfrm>
            <a:off x="12309574" y="7746504"/>
            <a:ext cx="3254128" cy="386655"/>
          </a:xfrm>
          <a:prstGeom prst="rect">
            <a:avLst/>
          </a:prstGeom>
        </p:spPr>
        <p:txBody>
          <a:bodyPr lIns="0" tIns="0" rIns="0" bIns="0" rtlCol="0" anchor="t">
            <a:spAutoFit/>
          </a:bodyPr>
          <a:lstStyle/>
          <a:p>
            <a:pPr algn="l">
              <a:lnSpc>
                <a:spcPts val="2875"/>
              </a:lnSpc>
            </a:pPr>
            <a:r>
              <a:rPr lang="en-US" sz="2312" b="1">
                <a:solidFill>
                  <a:srgbClr val="4A4A45"/>
                </a:solidFill>
                <a:latin typeface="Lato Bold"/>
                <a:ea typeface="Lato Bold"/>
                <a:cs typeface="Lato Bold"/>
                <a:sym typeface="Lato Bold"/>
              </a:rPr>
              <a:t>Voice Command Support</a:t>
            </a:r>
          </a:p>
        </p:txBody>
      </p:sp>
      <p:sp>
        <p:nvSpPr>
          <p:cNvPr id="26" name="TextBox 26"/>
          <p:cNvSpPr txBox="1"/>
          <p:nvPr/>
        </p:nvSpPr>
        <p:spPr>
          <a:xfrm>
            <a:off x="12309574" y="8188524"/>
            <a:ext cx="4919514" cy="838497"/>
          </a:xfrm>
          <a:prstGeom prst="rect">
            <a:avLst/>
          </a:prstGeom>
        </p:spPr>
        <p:txBody>
          <a:bodyPr lIns="0" tIns="0" rIns="0" bIns="0" rtlCol="0" anchor="t">
            <a:spAutoFit/>
          </a:bodyPr>
          <a:lstStyle/>
          <a:p>
            <a:pPr algn="l">
              <a:lnSpc>
                <a:spcPts val="2937"/>
              </a:lnSpc>
            </a:pPr>
            <a:r>
              <a:rPr lang="en-US" sz="1812">
                <a:solidFill>
                  <a:srgbClr val="4A4A45"/>
                </a:solidFill>
                <a:latin typeface="Lato"/>
                <a:ea typeface="Lato"/>
                <a:cs typeface="Lato"/>
                <a:sym typeface="Lato"/>
              </a:rPr>
              <a:t>Enable hands-free playlist creation and song queuing through natural language processing.</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DDD6CC"/>
            </a:solid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EFECE6"/>
            </a:solidFill>
          </p:spPr>
        </p:sp>
      </p:grpSp>
      <p:sp>
        <p:nvSpPr>
          <p:cNvPr id="6" name="TextBox 6"/>
          <p:cNvSpPr txBox="1"/>
          <p:nvPr/>
        </p:nvSpPr>
        <p:spPr>
          <a:xfrm>
            <a:off x="877491" y="660946"/>
            <a:ext cx="10773370" cy="812155"/>
          </a:xfrm>
          <a:prstGeom prst="rect">
            <a:avLst/>
          </a:prstGeom>
        </p:spPr>
        <p:txBody>
          <a:bodyPr lIns="0" tIns="0" rIns="0" bIns="0" rtlCol="0" anchor="t">
            <a:spAutoFit/>
          </a:bodyPr>
          <a:lstStyle/>
          <a:p>
            <a:pPr algn="l">
              <a:lnSpc>
                <a:spcPts val="6125"/>
              </a:lnSpc>
            </a:pPr>
            <a:r>
              <a:rPr lang="en-US" sz="4875" b="1">
                <a:solidFill>
                  <a:srgbClr val="282824"/>
                </a:solidFill>
                <a:latin typeface="Lato Bold"/>
                <a:ea typeface="Lato Bold"/>
                <a:cs typeface="Lato Bold"/>
                <a:sym typeface="Lato Bold"/>
              </a:rPr>
              <a:t>The Problem: Lost in the Sound Library</a:t>
            </a:r>
          </a:p>
        </p:txBody>
      </p:sp>
      <p:grpSp>
        <p:nvGrpSpPr>
          <p:cNvPr id="7" name="Group 7"/>
          <p:cNvGrpSpPr/>
          <p:nvPr/>
        </p:nvGrpSpPr>
        <p:grpSpPr>
          <a:xfrm>
            <a:off x="9129712" y="1974503"/>
            <a:ext cx="28575" cy="6540104"/>
            <a:chOff x="0" y="0"/>
            <a:chExt cx="38100" cy="8720138"/>
          </a:xfrm>
        </p:grpSpPr>
        <p:sp>
          <p:nvSpPr>
            <p:cNvPr id="8" name="Freeform 8"/>
            <p:cNvSpPr/>
            <p:nvPr/>
          </p:nvSpPr>
          <p:spPr>
            <a:xfrm>
              <a:off x="0" y="0"/>
              <a:ext cx="38100" cy="8720201"/>
            </a:xfrm>
            <a:custGeom>
              <a:avLst/>
              <a:gdLst/>
              <a:ahLst/>
              <a:cxnLst/>
              <a:rect l="l" t="t" r="r" b="b"/>
              <a:pathLst>
                <a:path w="38100" h="8720201">
                  <a:moveTo>
                    <a:pt x="0" y="19050"/>
                  </a:moveTo>
                  <a:cubicBezTo>
                    <a:pt x="0" y="8509"/>
                    <a:pt x="8509" y="0"/>
                    <a:pt x="19050" y="0"/>
                  </a:cubicBezTo>
                  <a:cubicBezTo>
                    <a:pt x="29591" y="0"/>
                    <a:pt x="38100" y="8509"/>
                    <a:pt x="38100" y="19050"/>
                  </a:cubicBezTo>
                  <a:lnTo>
                    <a:pt x="38100" y="8701151"/>
                  </a:lnTo>
                  <a:cubicBezTo>
                    <a:pt x="38100" y="8711692"/>
                    <a:pt x="29591" y="8720201"/>
                    <a:pt x="19050" y="8720201"/>
                  </a:cubicBezTo>
                  <a:cubicBezTo>
                    <a:pt x="8509" y="8720201"/>
                    <a:pt x="0" y="8711692"/>
                    <a:pt x="0" y="8701151"/>
                  </a:cubicBezTo>
                  <a:close/>
                </a:path>
              </a:pathLst>
            </a:custGeom>
            <a:solidFill>
              <a:srgbClr val="CBC5B8"/>
            </a:solidFill>
          </p:spPr>
        </p:sp>
      </p:grpSp>
      <p:grpSp>
        <p:nvGrpSpPr>
          <p:cNvPr id="9" name="Group 9"/>
          <p:cNvGrpSpPr/>
          <p:nvPr/>
        </p:nvGrpSpPr>
        <p:grpSpPr>
          <a:xfrm>
            <a:off x="848916" y="1974503"/>
            <a:ext cx="8266509" cy="1845766"/>
            <a:chOff x="0" y="0"/>
            <a:chExt cx="11022012" cy="2461022"/>
          </a:xfrm>
        </p:grpSpPr>
        <p:sp>
          <p:nvSpPr>
            <p:cNvPr id="10" name="Freeform 10"/>
            <p:cNvSpPr/>
            <p:nvPr/>
          </p:nvSpPr>
          <p:spPr>
            <a:xfrm>
              <a:off x="0" y="0"/>
              <a:ext cx="11022076" cy="2461006"/>
            </a:xfrm>
            <a:custGeom>
              <a:avLst/>
              <a:gdLst/>
              <a:ahLst/>
              <a:cxnLst/>
              <a:rect l="l" t="t" r="r" b="b"/>
              <a:pathLst>
                <a:path w="11022076" h="2461006">
                  <a:moveTo>
                    <a:pt x="0" y="50165"/>
                  </a:moveTo>
                  <a:cubicBezTo>
                    <a:pt x="0" y="22479"/>
                    <a:pt x="22479" y="0"/>
                    <a:pt x="50165" y="0"/>
                  </a:cubicBezTo>
                  <a:lnTo>
                    <a:pt x="10971911" y="0"/>
                  </a:lnTo>
                  <a:cubicBezTo>
                    <a:pt x="10999597" y="0"/>
                    <a:pt x="11022076" y="22479"/>
                    <a:pt x="11022076" y="50165"/>
                  </a:cubicBezTo>
                  <a:lnTo>
                    <a:pt x="11022076" y="2410841"/>
                  </a:lnTo>
                  <a:cubicBezTo>
                    <a:pt x="11022076" y="2438527"/>
                    <a:pt x="10999597" y="2461006"/>
                    <a:pt x="10971911" y="2461006"/>
                  </a:cubicBezTo>
                  <a:lnTo>
                    <a:pt x="50165" y="2461006"/>
                  </a:lnTo>
                  <a:cubicBezTo>
                    <a:pt x="22479" y="2461006"/>
                    <a:pt x="0" y="2438527"/>
                    <a:pt x="0" y="2410841"/>
                  </a:cubicBezTo>
                  <a:close/>
                </a:path>
              </a:pathLst>
            </a:custGeom>
            <a:solidFill>
              <a:srgbClr val="E5DFD2"/>
            </a:solidFill>
          </p:spPr>
        </p:sp>
      </p:grpSp>
      <p:sp>
        <p:nvSpPr>
          <p:cNvPr id="11" name="TextBox 11"/>
          <p:cNvSpPr txBox="1"/>
          <p:nvPr/>
        </p:nvSpPr>
        <p:spPr>
          <a:xfrm>
            <a:off x="4730204" y="2215604"/>
            <a:ext cx="4134594" cy="401241"/>
          </a:xfrm>
          <a:prstGeom prst="rect">
            <a:avLst/>
          </a:prstGeom>
        </p:spPr>
        <p:txBody>
          <a:bodyPr lIns="0" tIns="0" rIns="0" bIns="0" rtlCol="0" anchor="t">
            <a:spAutoFit/>
          </a:bodyPr>
          <a:lstStyle/>
          <a:p>
            <a:pPr algn="r">
              <a:lnSpc>
                <a:spcPts val="3062"/>
              </a:lnSpc>
            </a:pPr>
            <a:r>
              <a:rPr lang="en-US" sz="2437" b="1">
                <a:solidFill>
                  <a:srgbClr val="4A4A45"/>
                </a:solidFill>
                <a:latin typeface="Lato Bold"/>
                <a:ea typeface="Lato Bold"/>
                <a:cs typeface="Lato Bold"/>
                <a:sym typeface="Lato Bold"/>
              </a:rPr>
              <a:t>Repetitive Recommendations</a:t>
            </a:r>
          </a:p>
        </p:txBody>
      </p:sp>
      <p:sp>
        <p:nvSpPr>
          <p:cNvPr id="12" name="TextBox 12"/>
          <p:cNvSpPr txBox="1"/>
          <p:nvPr/>
        </p:nvSpPr>
        <p:spPr>
          <a:xfrm>
            <a:off x="1099542" y="2690961"/>
            <a:ext cx="7765256" cy="878681"/>
          </a:xfrm>
          <a:prstGeom prst="rect">
            <a:avLst/>
          </a:prstGeom>
        </p:spPr>
        <p:txBody>
          <a:bodyPr lIns="0" tIns="0" rIns="0" bIns="0" rtlCol="0" anchor="t">
            <a:spAutoFit/>
          </a:bodyPr>
          <a:lstStyle/>
          <a:p>
            <a:pPr algn="r">
              <a:lnSpc>
                <a:spcPts val="3125"/>
              </a:lnSpc>
            </a:pPr>
            <a:r>
              <a:rPr lang="en-US" sz="1937">
                <a:solidFill>
                  <a:srgbClr val="4A4A45"/>
                </a:solidFill>
                <a:latin typeface="Lato"/>
                <a:ea typeface="Lato"/>
                <a:cs typeface="Lato"/>
                <a:sym typeface="Lato"/>
              </a:rPr>
              <a:t>Existing platforms often surface the same artists or genres, leading to listener fatigue and limiting true discovery.</a:t>
            </a:r>
          </a:p>
        </p:txBody>
      </p:sp>
      <p:grpSp>
        <p:nvGrpSpPr>
          <p:cNvPr id="13" name="Group 13"/>
          <p:cNvGrpSpPr/>
          <p:nvPr/>
        </p:nvGrpSpPr>
        <p:grpSpPr>
          <a:xfrm>
            <a:off x="9172575" y="4321671"/>
            <a:ext cx="8266509" cy="1845766"/>
            <a:chOff x="0" y="0"/>
            <a:chExt cx="11022012" cy="2461022"/>
          </a:xfrm>
        </p:grpSpPr>
        <p:sp>
          <p:nvSpPr>
            <p:cNvPr id="14" name="Freeform 14"/>
            <p:cNvSpPr/>
            <p:nvPr/>
          </p:nvSpPr>
          <p:spPr>
            <a:xfrm>
              <a:off x="0" y="0"/>
              <a:ext cx="11021949" cy="2461006"/>
            </a:xfrm>
            <a:custGeom>
              <a:avLst/>
              <a:gdLst/>
              <a:ahLst/>
              <a:cxnLst/>
              <a:rect l="l" t="t" r="r" b="b"/>
              <a:pathLst>
                <a:path w="11021949" h="2461006">
                  <a:moveTo>
                    <a:pt x="0" y="0"/>
                  </a:moveTo>
                  <a:lnTo>
                    <a:pt x="11021949" y="0"/>
                  </a:lnTo>
                  <a:lnTo>
                    <a:pt x="11021949" y="2461006"/>
                  </a:lnTo>
                  <a:lnTo>
                    <a:pt x="0" y="2461006"/>
                  </a:lnTo>
                  <a:close/>
                </a:path>
              </a:pathLst>
            </a:custGeom>
            <a:solidFill>
              <a:srgbClr val="E5DFD2"/>
            </a:solidFill>
          </p:spPr>
        </p:sp>
      </p:grpSp>
      <p:sp>
        <p:nvSpPr>
          <p:cNvPr id="15" name="TextBox 15"/>
          <p:cNvSpPr txBox="1"/>
          <p:nvPr/>
        </p:nvSpPr>
        <p:spPr>
          <a:xfrm>
            <a:off x="9423201" y="4562772"/>
            <a:ext cx="3134171" cy="401241"/>
          </a:xfrm>
          <a:prstGeom prst="rect">
            <a:avLst/>
          </a:prstGeom>
        </p:spPr>
        <p:txBody>
          <a:bodyPr lIns="0" tIns="0" rIns="0" bIns="0" rtlCol="0" anchor="t">
            <a:spAutoFit/>
          </a:bodyPr>
          <a:lstStyle/>
          <a:p>
            <a:pPr algn="l">
              <a:lnSpc>
                <a:spcPts val="3062"/>
              </a:lnSpc>
            </a:pPr>
            <a:r>
              <a:rPr lang="en-US" sz="2437" b="1">
                <a:solidFill>
                  <a:srgbClr val="4A4A45"/>
                </a:solidFill>
                <a:latin typeface="Lato Bold"/>
                <a:ea typeface="Lato Bold"/>
                <a:cs typeface="Lato Bold"/>
                <a:sym typeface="Lato Bold"/>
              </a:rPr>
              <a:t>Complex Curation</a:t>
            </a:r>
          </a:p>
        </p:txBody>
      </p:sp>
      <p:sp>
        <p:nvSpPr>
          <p:cNvPr id="16" name="TextBox 16"/>
          <p:cNvSpPr txBox="1"/>
          <p:nvPr/>
        </p:nvSpPr>
        <p:spPr>
          <a:xfrm>
            <a:off x="9423201" y="5038130"/>
            <a:ext cx="7765256" cy="878681"/>
          </a:xfrm>
          <a:prstGeom prst="rect">
            <a:avLst/>
          </a:prstGeom>
        </p:spPr>
        <p:txBody>
          <a:bodyPr lIns="0" tIns="0" rIns="0" bIns="0" rtlCol="0" anchor="t">
            <a:spAutoFit/>
          </a:bodyPr>
          <a:lstStyle/>
          <a:p>
            <a:pPr algn="l">
              <a:lnSpc>
                <a:spcPts val="3125"/>
              </a:lnSpc>
            </a:pPr>
            <a:r>
              <a:rPr lang="en-US" sz="1937">
                <a:solidFill>
                  <a:srgbClr val="4A4A45"/>
                </a:solidFill>
                <a:latin typeface="Lato"/>
                <a:ea typeface="Lato"/>
                <a:cs typeface="Lato"/>
                <a:sym typeface="Lato"/>
              </a:rPr>
              <a:t>Users spend too much manual time creating and refining playlists instead of simply enjoying the music.</a:t>
            </a:r>
          </a:p>
        </p:txBody>
      </p:sp>
      <p:grpSp>
        <p:nvGrpSpPr>
          <p:cNvPr id="17" name="Group 17"/>
          <p:cNvGrpSpPr/>
          <p:nvPr/>
        </p:nvGrpSpPr>
        <p:grpSpPr>
          <a:xfrm>
            <a:off x="848916" y="6668840"/>
            <a:ext cx="8266509" cy="1845766"/>
            <a:chOff x="0" y="0"/>
            <a:chExt cx="11022012" cy="2461022"/>
          </a:xfrm>
        </p:grpSpPr>
        <p:sp>
          <p:nvSpPr>
            <p:cNvPr id="18" name="Freeform 18"/>
            <p:cNvSpPr/>
            <p:nvPr/>
          </p:nvSpPr>
          <p:spPr>
            <a:xfrm>
              <a:off x="0" y="0"/>
              <a:ext cx="11022076" cy="2461006"/>
            </a:xfrm>
            <a:custGeom>
              <a:avLst/>
              <a:gdLst/>
              <a:ahLst/>
              <a:cxnLst/>
              <a:rect l="l" t="t" r="r" b="b"/>
              <a:pathLst>
                <a:path w="11022076" h="2461006">
                  <a:moveTo>
                    <a:pt x="0" y="50165"/>
                  </a:moveTo>
                  <a:cubicBezTo>
                    <a:pt x="0" y="22479"/>
                    <a:pt x="22479" y="0"/>
                    <a:pt x="50165" y="0"/>
                  </a:cubicBezTo>
                  <a:lnTo>
                    <a:pt x="10971911" y="0"/>
                  </a:lnTo>
                  <a:cubicBezTo>
                    <a:pt x="10999597" y="0"/>
                    <a:pt x="11022076" y="22479"/>
                    <a:pt x="11022076" y="50165"/>
                  </a:cubicBezTo>
                  <a:lnTo>
                    <a:pt x="11022076" y="2410841"/>
                  </a:lnTo>
                  <a:cubicBezTo>
                    <a:pt x="11022076" y="2438527"/>
                    <a:pt x="10999597" y="2461006"/>
                    <a:pt x="10971911" y="2461006"/>
                  </a:cubicBezTo>
                  <a:lnTo>
                    <a:pt x="50165" y="2461006"/>
                  </a:lnTo>
                  <a:cubicBezTo>
                    <a:pt x="22479" y="2461006"/>
                    <a:pt x="0" y="2438527"/>
                    <a:pt x="0" y="2410841"/>
                  </a:cubicBezTo>
                  <a:close/>
                </a:path>
              </a:pathLst>
            </a:custGeom>
            <a:solidFill>
              <a:srgbClr val="E5DFD2"/>
            </a:solidFill>
          </p:spPr>
        </p:sp>
      </p:grpSp>
      <p:sp>
        <p:nvSpPr>
          <p:cNvPr id="19" name="TextBox 19"/>
          <p:cNvSpPr txBox="1"/>
          <p:nvPr/>
        </p:nvSpPr>
        <p:spPr>
          <a:xfrm>
            <a:off x="5730627" y="6909941"/>
            <a:ext cx="3134171" cy="401241"/>
          </a:xfrm>
          <a:prstGeom prst="rect">
            <a:avLst/>
          </a:prstGeom>
        </p:spPr>
        <p:txBody>
          <a:bodyPr lIns="0" tIns="0" rIns="0" bIns="0" rtlCol="0" anchor="t">
            <a:spAutoFit/>
          </a:bodyPr>
          <a:lstStyle/>
          <a:p>
            <a:pPr algn="r">
              <a:lnSpc>
                <a:spcPts val="3062"/>
              </a:lnSpc>
            </a:pPr>
            <a:r>
              <a:rPr lang="en-US" sz="2437" b="1">
                <a:solidFill>
                  <a:srgbClr val="4A4A45"/>
                </a:solidFill>
                <a:latin typeface="Lato Bold"/>
                <a:ea typeface="Lato Bold"/>
                <a:cs typeface="Lato Bold"/>
                <a:sym typeface="Lato Bold"/>
              </a:rPr>
              <a:t>Limited Discovery</a:t>
            </a:r>
          </a:p>
        </p:txBody>
      </p:sp>
      <p:sp>
        <p:nvSpPr>
          <p:cNvPr id="20" name="TextBox 20"/>
          <p:cNvSpPr txBox="1"/>
          <p:nvPr/>
        </p:nvSpPr>
        <p:spPr>
          <a:xfrm>
            <a:off x="1099542" y="7385297"/>
            <a:ext cx="7765256" cy="878681"/>
          </a:xfrm>
          <a:prstGeom prst="rect">
            <a:avLst/>
          </a:prstGeom>
        </p:spPr>
        <p:txBody>
          <a:bodyPr lIns="0" tIns="0" rIns="0" bIns="0" rtlCol="0" anchor="t">
            <a:spAutoFit/>
          </a:bodyPr>
          <a:lstStyle/>
          <a:p>
            <a:pPr algn="r">
              <a:lnSpc>
                <a:spcPts val="3125"/>
              </a:lnSpc>
            </a:pPr>
            <a:r>
              <a:rPr lang="en-US" sz="1937">
                <a:solidFill>
                  <a:srgbClr val="4A4A45"/>
                </a:solidFill>
                <a:latin typeface="Lato"/>
                <a:ea typeface="Lato"/>
                <a:cs typeface="Lato"/>
                <a:sym typeface="Lato"/>
              </a:rPr>
              <a:t>A lack of emotional awareness in algorithms means users miss out on niche, new, or trending tracks that fit their momentary context.</a:t>
            </a:r>
          </a:p>
        </p:txBody>
      </p:sp>
      <p:sp>
        <p:nvSpPr>
          <p:cNvPr id="21" name="TextBox 21"/>
          <p:cNvSpPr txBox="1"/>
          <p:nvPr/>
        </p:nvSpPr>
        <p:spPr>
          <a:xfrm>
            <a:off x="877491" y="8720435"/>
            <a:ext cx="16533019" cy="878681"/>
          </a:xfrm>
          <a:prstGeom prst="rect">
            <a:avLst/>
          </a:prstGeom>
        </p:spPr>
        <p:txBody>
          <a:bodyPr lIns="0" tIns="0" rIns="0" bIns="0" rtlCol="0" anchor="t">
            <a:spAutoFit/>
          </a:bodyPr>
          <a:lstStyle/>
          <a:p>
            <a:pPr algn="l">
              <a:lnSpc>
                <a:spcPts val="3125"/>
              </a:lnSpc>
            </a:pPr>
            <a:r>
              <a:rPr lang="en-US" sz="1937">
                <a:solidFill>
                  <a:srgbClr val="4A4A45"/>
                </a:solidFill>
                <a:latin typeface="Lato"/>
                <a:ea typeface="Lato"/>
                <a:cs typeface="Lato"/>
                <a:sym typeface="Lato"/>
              </a:rPr>
              <a:t>Our goal was to design a smart music discovery experience that seamlessly adapts to user moods, listening habits, and real-time context, making playlist curation effortless and highly engaging.</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DDD6CC"/>
            </a:solid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EFECE6"/>
            </a:solidFill>
          </p:spPr>
        </p:sp>
      </p:grpSp>
      <p:sp>
        <p:nvSpPr>
          <p:cNvPr id="6" name="TextBox 6"/>
          <p:cNvSpPr txBox="1"/>
          <p:nvPr/>
        </p:nvSpPr>
        <p:spPr>
          <a:xfrm>
            <a:off x="766762" y="583406"/>
            <a:ext cx="6594722" cy="703660"/>
          </a:xfrm>
          <a:prstGeom prst="rect">
            <a:avLst/>
          </a:prstGeom>
        </p:spPr>
        <p:txBody>
          <a:bodyPr lIns="0" tIns="0" rIns="0" bIns="0" rtlCol="0" anchor="t">
            <a:spAutoFit/>
          </a:bodyPr>
          <a:lstStyle/>
          <a:p>
            <a:pPr algn="l">
              <a:lnSpc>
                <a:spcPts val="5374"/>
              </a:lnSpc>
            </a:pPr>
            <a:r>
              <a:rPr lang="en-US" sz="4312" b="1">
                <a:solidFill>
                  <a:srgbClr val="282824"/>
                </a:solidFill>
                <a:latin typeface="Lato Bold"/>
                <a:ea typeface="Lato Bold"/>
                <a:cs typeface="Lato Bold"/>
                <a:sym typeface="Lato Bold"/>
              </a:rPr>
              <a:t>Project Objectives &amp; Scope</a:t>
            </a:r>
          </a:p>
        </p:txBody>
      </p:sp>
      <p:sp>
        <p:nvSpPr>
          <p:cNvPr id="7" name="TextBox 7"/>
          <p:cNvSpPr txBox="1"/>
          <p:nvPr/>
        </p:nvSpPr>
        <p:spPr>
          <a:xfrm>
            <a:off x="766762" y="1825229"/>
            <a:ext cx="3286125" cy="420291"/>
          </a:xfrm>
          <a:prstGeom prst="rect">
            <a:avLst/>
          </a:prstGeom>
        </p:spPr>
        <p:txBody>
          <a:bodyPr lIns="0" tIns="0" rIns="0" bIns="0" rtlCol="0" anchor="t">
            <a:spAutoFit/>
          </a:bodyPr>
          <a:lstStyle/>
          <a:p>
            <a:pPr algn="l">
              <a:lnSpc>
                <a:spcPts val="3187"/>
              </a:lnSpc>
            </a:pPr>
            <a:r>
              <a:rPr lang="en-US" sz="2562" b="1">
                <a:solidFill>
                  <a:srgbClr val="282824"/>
                </a:solidFill>
                <a:latin typeface="Lato Bold"/>
                <a:ea typeface="Lato Bold"/>
                <a:cs typeface="Lato Bold"/>
                <a:sym typeface="Lato Bold"/>
              </a:rPr>
              <a:t>Core Design Goals</a:t>
            </a:r>
          </a:p>
        </p:txBody>
      </p:sp>
      <p:sp>
        <p:nvSpPr>
          <p:cNvPr id="8" name="TextBox 8"/>
          <p:cNvSpPr txBox="1"/>
          <p:nvPr/>
        </p:nvSpPr>
        <p:spPr>
          <a:xfrm>
            <a:off x="766762" y="2388394"/>
            <a:ext cx="7245549" cy="777180"/>
          </a:xfrm>
          <a:prstGeom prst="rect">
            <a:avLst/>
          </a:prstGeom>
        </p:spPr>
        <p:txBody>
          <a:bodyPr lIns="0" tIns="0" rIns="0" bIns="0" rtlCol="0" anchor="t">
            <a:spAutoFit/>
          </a:bodyPr>
          <a:lstStyle/>
          <a:p>
            <a:pPr marL="254496" lvl="1" indent="-127248" algn="l">
              <a:lnSpc>
                <a:spcPts val="2749"/>
              </a:lnSpc>
              <a:buFont typeface="Arial"/>
              <a:buChar char="•"/>
            </a:pPr>
            <a:r>
              <a:rPr lang="en-US" sz="1687">
                <a:solidFill>
                  <a:srgbClr val="4A4A45"/>
                </a:solidFill>
                <a:latin typeface="Lato"/>
                <a:ea typeface="Lato"/>
                <a:cs typeface="Lato"/>
                <a:sym typeface="Lato"/>
              </a:rPr>
              <a:t>Deliver personalized song and playlist recommendations based on mood, activity, and history.</a:t>
            </a:r>
          </a:p>
        </p:txBody>
      </p:sp>
      <p:sp>
        <p:nvSpPr>
          <p:cNvPr id="9" name="TextBox 9"/>
          <p:cNvSpPr txBox="1"/>
          <p:nvPr/>
        </p:nvSpPr>
        <p:spPr>
          <a:xfrm>
            <a:off x="766762" y="3166021"/>
            <a:ext cx="7245549" cy="777180"/>
          </a:xfrm>
          <a:prstGeom prst="rect">
            <a:avLst/>
          </a:prstGeom>
        </p:spPr>
        <p:txBody>
          <a:bodyPr lIns="0" tIns="0" rIns="0" bIns="0" rtlCol="0" anchor="t">
            <a:spAutoFit/>
          </a:bodyPr>
          <a:lstStyle/>
          <a:p>
            <a:pPr marL="254496" lvl="1" indent="-127248" algn="l">
              <a:lnSpc>
                <a:spcPts val="2749"/>
              </a:lnSpc>
              <a:buFont typeface="Arial"/>
              <a:buChar char="•"/>
            </a:pPr>
            <a:r>
              <a:rPr lang="en-US" sz="1687">
                <a:solidFill>
                  <a:srgbClr val="4A4A45"/>
                </a:solidFill>
                <a:latin typeface="Lato"/>
                <a:ea typeface="Lato"/>
                <a:cs typeface="Lato"/>
                <a:sym typeface="Lato"/>
              </a:rPr>
              <a:t>Enable smart playlist creation using AI-driven preferences and behavioral patterns.</a:t>
            </a:r>
          </a:p>
        </p:txBody>
      </p:sp>
      <p:sp>
        <p:nvSpPr>
          <p:cNvPr id="10" name="TextBox 10"/>
          <p:cNvSpPr txBox="1"/>
          <p:nvPr/>
        </p:nvSpPr>
        <p:spPr>
          <a:xfrm>
            <a:off x="766762" y="3943647"/>
            <a:ext cx="7245549" cy="777180"/>
          </a:xfrm>
          <a:prstGeom prst="rect">
            <a:avLst/>
          </a:prstGeom>
        </p:spPr>
        <p:txBody>
          <a:bodyPr lIns="0" tIns="0" rIns="0" bIns="0" rtlCol="0" anchor="t">
            <a:spAutoFit/>
          </a:bodyPr>
          <a:lstStyle/>
          <a:p>
            <a:pPr marL="254496" lvl="1" indent="-127248" algn="l">
              <a:lnSpc>
                <a:spcPts val="2749"/>
              </a:lnSpc>
              <a:buFont typeface="Arial"/>
              <a:buChar char="•"/>
            </a:pPr>
            <a:r>
              <a:rPr lang="en-US" sz="1687">
                <a:solidFill>
                  <a:srgbClr val="4A4A45"/>
                </a:solidFill>
                <a:latin typeface="Lato"/>
                <a:ea typeface="Lato"/>
                <a:cs typeface="Lato"/>
                <a:sym typeface="Lato"/>
              </a:rPr>
              <a:t>Simplify playlist editing and management with intuitive, frictionless interactions.</a:t>
            </a:r>
          </a:p>
        </p:txBody>
      </p:sp>
      <p:sp>
        <p:nvSpPr>
          <p:cNvPr id="11" name="TextBox 11"/>
          <p:cNvSpPr txBox="1"/>
          <p:nvPr/>
        </p:nvSpPr>
        <p:spPr>
          <a:xfrm>
            <a:off x="766762" y="4721275"/>
            <a:ext cx="7245549" cy="777180"/>
          </a:xfrm>
          <a:prstGeom prst="rect">
            <a:avLst/>
          </a:prstGeom>
        </p:spPr>
        <p:txBody>
          <a:bodyPr lIns="0" tIns="0" rIns="0" bIns="0" rtlCol="0" anchor="t">
            <a:spAutoFit/>
          </a:bodyPr>
          <a:lstStyle/>
          <a:p>
            <a:pPr marL="254496" lvl="1" indent="-127248" algn="l">
              <a:lnSpc>
                <a:spcPts val="2749"/>
              </a:lnSpc>
              <a:buFont typeface="Arial"/>
              <a:buChar char="•"/>
            </a:pPr>
            <a:r>
              <a:rPr lang="en-US" sz="1687">
                <a:solidFill>
                  <a:srgbClr val="4A4A45"/>
                </a:solidFill>
                <a:latin typeface="Lato"/>
                <a:ea typeface="Lato"/>
                <a:cs typeface="Lato"/>
                <a:sym typeface="Lato"/>
              </a:rPr>
              <a:t>Promote discovery of new artists and trending music through engaging visual content.</a:t>
            </a:r>
          </a:p>
        </p:txBody>
      </p:sp>
      <p:grpSp>
        <p:nvGrpSpPr>
          <p:cNvPr id="12" name="Group 12"/>
          <p:cNvGrpSpPr/>
          <p:nvPr/>
        </p:nvGrpSpPr>
        <p:grpSpPr>
          <a:xfrm>
            <a:off x="9144000" y="310233"/>
            <a:ext cx="8974485" cy="8974485"/>
            <a:chOff x="0" y="0"/>
            <a:chExt cx="11965980" cy="11965980"/>
          </a:xfrm>
        </p:grpSpPr>
        <p:sp>
          <p:nvSpPr>
            <p:cNvPr id="13" name="Freeform 13" descr="preencoded.png"/>
            <p:cNvSpPr/>
            <p:nvPr/>
          </p:nvSpPr>
          <p:spPr>
            <a:xfrm>
              <a:off x="0" y="0"/>
              <a:ext cx="11965940" cy="11965940"/>
            </a:xfrm>
            <a:custGeom>
              <a:avLst/>
              <a:gdLst/>
              <a:ahLst/>
              <a:cxnLst/>
              <a:rect l="l" t="t" r="r" b="b"/>
              <a:pathLst>
                <a:path w="11965940" h="11965940">
                  <a:moveTo>
                    <a:pt x="0" y="0"/>
                  </a:moveTo>
                  <a:lnTo>
                    <a:pt x="11965940" y="0"/>
                  </a:lnTo>
                  <a:lnTo>
                    <a:pt x="11965940" y="11965940"/>
                  </a:lnTo>
                  <a:lnTo>
                    <a:pt x="0" y="11965940"/>
                  </a:lnTo>
                  <a:lnTo>
                    <a:pt x="0" y="0"/>
                  </a:lnTo>
                  <a:close/>
                </a:path>
              </a:pathLst>
            </a:custGeom>
            <a:blipFill>
              <a:blip r:embed="rId2"/>
              <a:stretch>
                <a:fillRect/>
              </a:stretch>
            </a:blipFill>
          </p:spPr>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DDD6CC"/>
            </a:solid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EFECE6"/>
            </a:solidFill>
          </p:spPr>
        </p:sp>
      </p:grpSp>
      <p:sp>
        <p:nvSpPr>
          <p:cNvPr id="6" name="TextBox 6"/>
          <p:cNvSpPr txBox="1"/>
          <p:nvPr/>
        </p:nvSpPr>
        <p:spPr>
          <a:xfrm>
            <a:off x="951756" y="720179"/>
            <a:ext cx="7996684" cy="878384"/>
          </a:xfrm>
          <a:prstGeom prst="rect">
            <a:avLst/>
          </a:prstGeom>
        </p:spPr>
        <p:txBody>
          <a:bodyPr lIns="0" tIns="0" rIns="0" bIns="0" rtlCol="0" anchor="t">
            <a:spAutoFit/>
          </a:bodyPr>
          <a:lstStyle/>
          <a:p>
            <a:pPr algn="l">
              <a:lnSpc>
                <a:spcPts val="6687"/>
              </a:lnSpc>
            </a:pPr>
            <a:r>
              <a:rPr lang="en-US" sz="5312" b="1">
                <a:solidFill>
                  <a:srgbClr val="282824"/>
                </a:solidFill>
                <a:latin typeface="Lato Bold"/>
                <a:ea typeface="Lato Bold"/>
                <a:cs typeface="Lato Bold"/>
                <a:sym typeface="Lato Bold"/>
              </a:rPr>
              <a:t>Research Methods &amp; Tools</a:t>
            </a:r>
          </a:p>
        </p:txBody>
      </p:sp>
      <p:sp>
        <p:nvSpPr>
          <p:cNvPr id="7" name="Freeform 7" descr="preencoded.png"/>
          <p:cNvSpPr/>
          <p:nvPr/>
        </p:nvSpPr>
        <p:spPr>
          <a:xfrm>
            <a:off x="951756" y="2142381"/>
            <a:ext cx="679848" cy="679847"/>
          </a:xfrm>
          <a:custGeom>
            <a:avLst/>
            <a:gdLst/>
            <a:ahLst/>
            <a:cxnLst/>
            <a:rect l="l" t="t" r="r" b="b"/>
            <a:pathLst>
              <a:path w="679848" h="679847">
                <a:moveTo>
                  <a:pt x="0" y="0"/>
                </a:moveTo>
                <a:lnTo>
                  <a:pt x="679848" y="0"/>
                </a:lnTo>
                <a:lnTo>
                  <a:pt x="679848" y="679848"/>
                </a:lnTo>
                <a:lnTo>
                  <a:pt x="0" y="679848"/>
                </a:lnTo>
                <a:lnTo>
                  <a:pt x="0" y="0"/>
                </a:lnTo>
                <a:close/>
              </a:path>
            </a:pathLst>
          </a:custGeom>
          <a:blipFill>
            <a:blip r:embed="rId2">
              <a:extLst>
                <a:ext uri="{96DAC541-7B7A-43D3-8B79-37D633B846F1}">
                  <asvg:svgBlip xmlns:asvg="http://schemas.microsoft.com/office/drawing/2016/SVG/main" r:embed="rId3"/>
                </a:ext>
              </a:extLst>
            </a:blip>
            <a:stretch>
              <a:fillRect t="-18055" b="-18055"/>
            </a:stretch>
          </a:blipFill>
        </p:spPr>
      </p:sp>
      <p:sp>
        <p:nvSpPr>
          <p:cNvPr id="8" name="TextBox 8"/>
          <p:cNvSpPr txBox="1"/>
          <p:nvPr/>
        </p:nvSpPr>
        <p:spPr>
          <a:xfrm>
            <a:off x="951756" y="3133576"/>
            <a:ext cx="3399384" cy="453479"/>
          </a:xfrm>
          <a:prstGeom prst="rect">
            <a:avLst/>
          </a:prstGeom>
        </p:spPr>
        <p:txBody>
          <a:bodyPr lIns="0" tIns="0" rIns="0" bIns="0" rtlCol="0" anchor="t">
            <a:spAutoFit/>
          </a:bodyPr>
          <a:lstStyle/>
          <a:p>
            <a:pPr algn="l">
              <a:lnSpc>
                <a:spcPts val="3312"/>
              </a:lnSpc>
            </a:pPr>
            <a:r>
              <a:rPr lang="en-US" sz="2625" b="1">
                <a:solidFill>
                  <a:srgbClr val="4A4A45"/>
                </a:solidFill>
                <a:latin typeface="Lato Bold"/>
                <a:ea typeface="Lato Bold"/>
                <a:cs typeface="Lato Bold"/>
                <a:sym typeface="Lato Bold"/>
              </a:rPr>
              <a:t>Figma</a:t>
            </a:r>
          </a:p>
        </p:txBody>
      </p:sp>
      <p:sp>
        <p:nvSpPr>
          <p:cNvPr id="9" name="TextBox 9"/>
          <p:cNvSpPr txBox="1"/>
          <p:nvPr/>
        </p:nvSpPr>
        <p:spPr>
          <a:xfrm>
            <a:off x="951756" y="3664446"/>
            <a:ext cx="8022282" cy="955774"/>
          </a:xfrm>
          <a:prstGeom prst="rect">
            <a:avLst/>
          </a:prstGeom>
        </p:spPr>
        <p:txBody>
          <a:bodyPr lIns="0" tIns="0" rIns="0" bIns="0" rtlCol="0" anchor="t">
            <a:spAutoFit/>
          </a:bodyPr>
          <a:lstStyle/>
          <a:p>
            <a:pPr algn="l">
              <a:lnSpc>
                <a:spcPts val="3374"/>
              </a:lnSpc>
            </a:pPr>
            <a:r>
              <a:rPr lang="en-US" sz="2125">
                <a:solidFill>
                  <a:srgbClr val="4A4A45"/>
                </a:solidFill>
                <a:latin typeface="Lato"/>
                <a:ea typeface="Lato"/>
                <a:cs typeface="Lato"/>
                <a:sym typeface="Lato"/>
              </a:rPr>
              <a:t>Used for high-fidelity UI design, component library creation, and interactive prototyping.</a:t>
            </a:r>
          </a:p>
        </p:txBody>
      </p:sp>
      <p:sp>
        <p:nvSpPr>
          <p:cNvPr id="10" name="Freeform 10" descr="preencoded.png"/>
          <p:cNvSpPr/>
          <p:nvPr/>
        </p:nvSpPr>
        <p:spPr>
          <a:xfrm>
            <a:off x="9313961" y="2142381"/>
            <a:ext cx="679848" cy="679847"/>
          </a:xfrm>
          <a:custGeom>
            <a:avLst/>
            <a:gdLst/>
            <a:ahLst/>
            <a:cxnLst/>
            <a:rect l="l" t="t" r="r" b="b"/>
            <a:pathLst>
              <a:path w="679848" h="679847">
                <a:moveTo>
                  <a:pt x="0" y="0"/>
                </a:moveTo>
                <a:lnTo>
                  <a:pt x="679848" y="0"/>
                </a:lnTo>
                <a:lnTo>
                  <a:pt x="679848" y="679848"/>
                </a:lnTo>
                <a:lnTo>
                  <a:pt x="0" y="679848"/>
                </a:lnTo>
                <a:lnTo>
                  <a:pt x="0" y="0"/>
                </a:lnTo>
                <a:close/>
              </a:path>
            </a:pathLst>
          </a:custGeom>
          <a:blipFill>
            <a:blip r:embed="rId4">
              <a:extLst>
                <a:ext uri="{96DAC541-7B7A-43D3-8B79-37D633B846F1}">
                  <asvg:svgBlip xmlns:asvg="http://schemas.microsoft.com/office/drawing/2016/SVG/main" r:embed="rId5"/>
                </a:ext>
              </a:extLst>
            </a:blip>
            <a:stretch>
              <a:fillRect t="-16666" b="-16666"/>
            </a:stretch>
          </a:blipFill>
        </p:spPr>
      </p:sp>
      <p:sp>
        <p:nvSpPr>
          <p:cNvPr id="11" name="TextBox 11"/>
          <p:cNvSpPr txBox="1"/>
          <p:nvPr/>
        </p:nvSpPr>
        <p:spPr>
          <a:xfrm>
            <a:off x="9313961" y="3133576"/>
            <a:ext cx="3399384" cy="453479"/>
          </a:xfrm>
          <a:prstGeom prst="rect">
            <a:avLst/>
          </a:prstGeom>
        </p:spPr>
        <p:txBody>
          <a:bodyPr lIns="0" tIns="0" rIns="0" bIns="0" rtlCol="0" anchor="t">
            <a:spAutoFit/>
          </a:bodyPr>
          <a:lstStyle/>
          <a:p>
            <a:pPr algn="l">
              <a:lnSpc>
                <a:spcPts val="3312"/>
              </a:lnSpc>
            </a:pPr>
            <a:r>
              <a:rPr lang="en-US" sz="2625" b="1">
                <a:solidFill>
                  <a:srgbClr val="4A4A45"/>
                </a:solidFill>
                <a:latin typeface="Lato Bold"/>
                <a:ea typeface="Lato Bold"/>
                <a:cs typeface="Lato Bold"/>
                <a:sym typeface="Lato Bold"/>
              </a:rPr>
              <a:t>Adobe XD</a:t>
            </a:r>
          </a:p>
        </p:txBody>
      </p:sp>
      <p:sp>
        <p:nvSpPr>
          <p:cNvPr id="12" name="TextBox 12"/>
          <p:cNvSpPr txBox="1"/>
          <p:nvPr/>
        </p:nvSpPr>
        <p:spPr>
          <a:xfrm>
            <a:off x="9313961" y="3664446"/>
            <a:ext cx="8022282" cy="955774"/>
          </a:xfrm>
          <a:prstGeom prst="rect">
            <a:avLst/>
          </a:prstGeom>
        </p:spPr>
        <p:txBody>
          <a:bodyPr lIns="0" tIns="0" rIns="0" bIns="0" rtlCol="0" anchor="t">
            <a:spAutoFit/>
          </a:bodyPr>
          <a:lstStyle/>
          <a:p>
            <a:pPr algn="l">
              <a:lnSpc>
                <a:spcPts val="3374"/>
              </a:lnSpc>
            </a:pPr>
            <a:r>
              <a:rPr lang="en-US" sz="2125">
                <a:solidFill>
                  <a:srgbClr val="4A4A45"/>
                </a:solidFill>
                <a:latin typeface="Lato"/>
                <a:ea typeface="Lato"/>
                <a:cs typeface="Lato"/>
                <a:sym typeface="Lato"/>
              </a:rPr>
              <a:t>Utilized for creating detailed UI mockups and advanced interaction flows.</a:t>
            </a:r>
          </a:p>
        </p:txBody>
      </p:sp>
      <p:sp>
        <p:nvSpPr>
          <p:cNvPr id="13" name="Freeform 13" descr="preencoded.png"/>
          <p:cNvSpPr/>
          <p:nvPr/>
        </p:nvSpPr>
        <p:spPr>
          <a:xfrm>
            <a:off x="951756" y="5164039"/>
            <a:ext cx="679848" cy="679847"/>
          </a:xfrm>
          <a:custGeom>
            <a:avLst/>
            <a:gdLst/>
            <a:ahLst/>
            <a:cxnLst/>
            <a:rect l="l" t="t" r="r" b="b"/>
            <a:pathLst>
              <a:path w="679848" h="679847">
                <a:moveTo>
                  <a:pt x="0" y="0"/>
                </a:moveTo>
                <a:lnTo>
                  <a:pt x="679848" y="0"/>
                </a:lnTo>
                <a:lnTo>
                  <a:pt x="679848" y="679847"/>
                </a:lnTo>
                <a:lnTo>
                  <a:pt x="0" y="67984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4" name="TextBox 14"/>
          <p:cNvSpPr txBox="1"/>
          <p:nvPr/>
        </p:nvSpPr>
        <p:spPr>
          <a:xfrm>
            <a:off x="951756" y="6155234"/>
            <a:ext cx="3399384" cy="453479"/>
          </a:xfrm>
          <a:prstGeom prst="rect">
            <a:avLst/>
          </a:prstGeom>
        </p:spPr>
        <p:txBody>
          <a:bodyPr lIns="0" tIns="0" rIns="0" bIns="0" rtlCol="0" anchor="t">
            <a:spAutoFit/>
          </a:bodyPr>
          <a:lstStyle/>
          <a:p>
            <a:pPr algn="l">
              <a:lnSpc>
                <a:spcPts val="3312"/>
              </a:lnSpc>
            </a:pPr>
            <a:r>
              <a:rPr lang="en-US" sz="2625" b="1">
                <a:solidFill>
                  <a:srgbClr val="4A4A45"/>
                </a:solidFill>
                <a:latin typeface="Lato Bold"/>
                <a:ea typeface="Lato Bold"/>
                <a:cs typeface="Lato Bold"/>
                <a:sym typeface="Lato Bold"/>
              </a:rPr>
              <a:t>Miro</a:t>
            </a:r>
          </a:p>
        </p:txBody>
      </p:sp>
      <p:sp>
        <p:nvSpPr>
          <p:cNvPr id="15" name="TextBox 15"/>
          <p:cNvSpPr txBox="1"/>
          <p:nvPr/>
        </p:nvSpPr>
        <p:spPr>
          <a:xfrm>
            <a:off x="951756" y="6686104"/>
            <a:ext cx="8022282" cy="955774"/>
          </a:xfrm>
          <a:prstGeom prst="rect">
            <a:avLst/>
          </a:prstGeom>
        </p:spPr>
        <p:txBody>
          <a:bodyPr lIns="0" tIns="0" rIns="0" bIns="0" rtlCol="0" anchor="t">
            <a:spAutoFit/>
          </a:bodyPr>
          <a:lstStyle/>
          <a:p>
            <a:pPr algn="l">
              <a:lnSpc>
                <a:spcPts val="3374"/>
              </a:lnSpc>
            </a:pPr>
            <a:r>
              <a:rPr lang="en-US" sz="2125">
                <a:solidFill>
                  <a:srgbClr val="4A4A45"/>
                </a:solidFill>
                <a:latin typeface="Lato"/>
                <a:ea typeface="Lato"/>
                <a:cs typeface="Lato"/>
                <a:sym typeface="Lato"/>
              </a:rPr>
              <a:t>The platform for collaborative brainstorming sessions and comprehensive user flow mapping.</a:t>
            </a:r>
          </a:p>
        </p:txBody>
      </p:sp>
      <p:sp>
        <p:nvSpPr>
          <p:cNvPr id="16" name="Freeform 16" descr="preencoded.png"/>
          <p:cNvSpPr/>
          <p:nvPr/>
        </p:nvSpPr>
        <p:spPr>
          <a:xfrm>
            <a:off x="9313961" y="5164039"/>
            <a:ext cx="679848" cy="679847"/>
          </a:xfrm>
          <a:custGeom>
            <a:avLst/>
            <a:gdLst/>
            <a:ahLst/>
            <a:cxnLst/>
            <a:rect l="l" t="t" r="r" b="b"/>
            <a:pathLst>
              <a:path w="679848" h="679847">
                <a:moveTo>
                  <a:pt x="0" y="0"/>
                </a:moveTo>
                <a:lnTo>
                  <a:pt x="679848" y="0"/>
                </a:lnTo>
                <a:lnTo>
                  <a:pt x="679848" y="679847"/>
                </a:lnTo>
                <a:lnTo>
                  <a:pt x="0" y="679847"/>
                </a:lnTo>
                <a:lnTo>
                  <a:pt x="0" y="0"/>
                </a:lnTo>
                <a:close/>
              </a:path>
            </a:pathLst>
          </a:custGeom>
          <a:blipFill>
            <a:blip r:embed="rId8">
              <a:extLst>
                <a:ext uri="{96DAC541-7B7A-43D3-8B79-37D633B846F1}">
                  <asvg:svgBlip xmlns:asvg="http://schemas.microsoft.com/office/drawing/2016/SVG/main" r:embed="rId9"/>
                </a:ext>
              </a:extLst>
            </a:blip>
            <a:stretch>
              <a:fillRect t="-5555" b="-5555"/>
            </a:stretch>
          </a:blipFill>
        </p:spPr>
      </p:sp>
      <p:sp>
        <p:nvSpPr>
          <p:cNvPr id="17" name="TextBox 17"/>
          <p:cNvSpPr txBox="1"/>
          <p:nvPr/>
        </p:nvSpPr>
        <p:spPr>
          <a:xfrm>
            <a:off x="9313961" y="6155234"/>
            <a:ext cx="3399384" cy="453479"/>
          </a:xfrm>
          <a:prstGeom prst="rect">
            <a:avLst/>
          </a:prstGeom>
        </p:spPr>
        <p:txBody>
          <a:bodyPr lIns="0" tIns="0" rIns="0" bIns="0" rtlCol="0" anchor="t">
            <a:spAutoFit/>
          </a:bodyPr>
          <a:lstStyle/>
          <a:p>
            <a:pPr algn="l">
              <a:lnSpc>
                <a:spcPts val="3312"/>
              </a:lnSpc>
            </a:pPr>
            <a:r>
              <a:rPr lang="en-US" sz="2625" b="1">
                <a:solidFill>
                  <a:srgbClr val="4A4A45"/>
                </a:solidFill>
                <a:latin typeface="Lato Bold"/>
                <a:ea typeface="Lato Bold"/>
                <a:cs typeface="Lato Bold"/>
                <a:sym typeface="Lato Bold"/>
              </a:rPr>
              <a:t>Maze / Useberry</a:t>
            </a:r>
          </a:p>
        </p:txBody>
      </p:sp>
      <p:sp>
        <p:nvSpPr>
          <p:cNvPr id="18" name="TextBox 18"/>
          <p:cNvSpPr txBox="1"/>
          <p:nvPr/>
        </p:nvSpPr>
        <p:spPr>
          <a:xfrm>
            <a:off x="9313961" y="6686104"/>
            <a:ext cx="8022282" cy="955774"/>
          </a:xfrm>
          <a:prstGeom prst="rect">
            <a:avLst/>
          </a:prstGeom>
        </p:spPr>
        <p:txBody>
          <a:bodyPr lIns="0" tIns="0" rIns="0" bIns="0" rtlCol="0" anchor="t">
            <a:spAutoFit/>
          </a:bodyPr>
          <a:lstStyle/>
          <a:p>
            <a:pPr algn="l">
              <a:lnSpc>
                <a:spcPts val="3374"/>
              </a:lnSpc>
            </a:pPr>
            <a:r>
              <a:rPr lang="en-US" sz="2125">
                <a:solidFill>
                  <a:srgbClr val="4A4A45"/>
                </a:solidFill>
                <a:latin typeface="Lato"/>
                <a:ea typeface="Lato"/>
                <a:cs typeface="Lato"/>
                <a:sym typeface="Lato"/>
              </a:rPr>
              <a:t>Essential for remote usability testing, heatmaps, and collecting quantitative feedback.</a:t>
            </a:r>
          </a:p>
        </p:txBody>
      </p:sp>
      <p:grpSp>
        <p:nvGrpSpPr>
          <p:cNvPr id="19" name="Group 19"/>
          <p:cNvGrpSpPr/>
          <p:nvPr/>
        </p:nvGrpSpPr>
        <p:grpSpPr>
          <a:xfrm>
            <a:off x="951756" y="7947720"/>
            <a:ext cx="16384489" cy="1590377"/>
            <a:chOff x="0" y="0"/>
            <a:chExt cx="21845985" cy="2120503"/>
          </a:xfrm>
        </p:grpSpPr>
        <p:sp>
          <p:nvSpPr>
            <p:cNvPr id="20" name="Freeform 20"/>
            <p:cNvSpPr/>
            <p:nvPr/>
          </p:nvSpPr>
          <p:spPr>
            <a:xfrm>
              <a:off x="0" y="0"/>
              <a:ext cx="21845905" cy="2120392"/>
            </a:xfrm>
            <a:custGeom>
              <a:avLst/>
              <a:gdLst/>
              <a:ahLst/>
              <a:cxnLst/>
              <a:rect l="l" t="t" r="r" b="b"/>
              <a:pathLst>
                <a:path w="21845905" h="2120392">
                  <a:moveTo>
                    <a:pt x="0" y="54356"/>
                  </a:moveTo>
                  <a:cubicBezTo>
                    <a:pt x="0" y="24384"/>
                    <a:pt x="24384" y="0"/>
                    <a:pt x="54356" y="0"/>
                  </a:cubicBezTo>
                  <a:lnTo>
                    <a:pt x="21791549" y="0"/>
                  </a:lnTo>
                  <a:cubicBezTo>
                    <a:pt x="21821648" y="0"/>
                    <a:pt x="21845905" y="24384"/>
                    <a:pt x="21845905" y="54356"/>
                  </a:cubicBezTo>
                  <a:lnTo>
                    <a:pt x="21845905" y="2066036"/>
                  </a:lnTo>
                  <a:cubicBezTo>
                    <a:pt x="21845905" y="2096135"/>
                    <a:pt x="21821521" y="2120392"/>
                    <a:pt x="21791549" y="2120392"/>
                  </a:cubicBezTo>
                  <a:lnTo>
                    <a:pt x="54356" y="2120392"/>
                  </a:lnTo>
                  <a:cubicBezTo>
                    <a:pt x="24257" y="2120392"/>
                    <a:pt x="0" y="2096008"/>
                    <a:pt x="0" y="2066036"/>
                  </a:cubicBezTo>
                  <a:close/>
                </a:path>
              </a:pathLst>
            </a:custGeom>
            <a:solidFill>
              <a:srgbClr val="DBDBD7"/>
            </a:solidFill>
          </p:spPr>
        </p:sp>
      </p:grpSp>
      <p:grpSp>
        <p:nvGrpSpPr>
          <p:cNvPr id="21" name="Group 21"/>
          <p:cNvGrpSpPr/>
          <p:nvPr/>
        </p:nvGrpSpPr>
        <p:grpSpPr>
          <a:xfrm>
            <a:off x="1223665" y="8363842"/>
            <a:ext cx="339924" cy="271909"/>
            <a:chOff x="0" y="0"/>
            <a:chExt cx="453232" cy="362545"/>
          </a:xfrm>
        </p:grpSpPr>
        <p:sp>
          <p:nvSpPr>
            <p:cNvPr id="22" name="Freeform 22" descr="preencoded.png"/>
            <p:cNvSpPr/>
            <p:nvPr/>
          </p:nvSpPr>
          <p:spPr>
            <a:xfrm>
              <a:off x="0" y="0"/>
              <a:ext cx="453263" cy="362585"/>
            </a:xfrm>
            <a:custGeom>
              <a:avLst/>
              <a:gdLst/>
              <a:ahLst/>
              <a:cxnLst/>
              <a:rect l="l" t="t" r="r" b="b"/>
              <a:pathLst>
                <a:path w="453263" h="362585">
                  <a:moveTo>
                    <a:pt x="0" y="0"/>
                  </a:moveTo>
                  <a:lnTo>
                    <a:pt x="453263" y="0"/>
                  </a:lnTo>
                  <a:lnTo>
                    <a:pt x="453263" y="362585"/>
                  </a:lnTo>
                  <a:lnTo>
                    <a:pt x="0" y="362585"/>
                  </a:lnTo>
                  <a:lnTo>
                    <a:pt x="0" y="0"/>
                  </a:lnTo>
                  <a:close/>
                </a:path>
              </a:pathLst>
            </a:custGeom>
            <a:blipFill>
              <a:blip r:embed="rId10"/>
              <a:stretch>
                <a:fillRect t="-352" r="6" b="-341"/>
              </a:stretch>
            </a:blipFill>
          </p:spPr>
        </p:sp>
      </p:grpSp>
      <p:sp>
        <p:nvSpPr>
          <p:cNvPr id="23" name="TextBox 23"/>
          <p:cNvSpPr txBox="1"/>
          <p:nvPr/>
        </p:nvSpPr>
        <p:spPr>
          <a:xfrm>
            <a:off x="1835497" y="8201769"/>
            <a:ext cx="15228837" cy="955774"/>
          </a:xfrm>
          <a:prstGeom prst="rect">
            <a:avLst/>
          </a:prstGeom>
        </p:spPr>
        <p:txBody>
          <a:bodyPr lIns="0" tIns="0" rIns="0" bIns="0" rtlCol="0" anchor="t">
            <a:spAutoFit/>
          </a:bodyPr>
          <a:lstStyle/>
          <a:p>
            <a:pPr algn="l">
              <a:lnSpc>
                <a:spcPts val="3374"/>
              </a:lnSpc>
            </a:pPr>
            <a:r>
              <a:rPr lang="en-US" sz="2125">
                <a:solidFill>
                  <a:srgbClr val="000000"/>
                </a:solidFill>
                <a:latin typeface="Lato"/>
                <a:ea typeface="Lato"/>
                <a:cs typeface="Lato"/>
                <a:sym typeface="Lato"/>
              </a:rPr>
              <a:t>Our methodology combined quantitative data (surveys) with qualitative feedback (interviews) to build a robust, user-centered solution.</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DDD6CC"/>
            </a:solid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EFECE6"/>
            </a:solidFill>
          </p:spPr>
        </p:sp>
      </p:grpSp>
      <p:sp>
        <p:nvSpPr>
          <p:cNvPr id="6" name="TextBox 6"/>
          <p:cNvSpPr txBox="1"/>
          <p:nvPr/>
        </p:nvSpPr>
        <p:spPr>
          <a:xfrm>
            <a:off x="924669" y="697855"/>
            <a:ext cx="7959924" cy="854125"/>
          </a:xfrm>
          <a:prstGeom prst="rect">
            <a:avLst/>
          </a:prstGeom>
        </p:spPr>
        <p:txBody>
          <a:bodyPr lIns="0" tIns="0" rIns="0" bIns="0" rtlCol="0" anchor="t">
            <a:spAutoFit/>
          </a:bodyPr>
          <a:lstStyle/>
          <a:p>
            <a:pPr algn="l">
              <a:lnSpc>
                <a:spcPts val="6500"/>
              </a:lnSpc>
            </a:pPr>
            <a:r>
              <a:rPr lang="en-US" sz="5187" b="1">
                <a:solidFill>
                  <a:srgbClr val="282824"/>
                </a:solidFill>
                <a:latin typeface="Lato Bold"/>
                <a:ea typeface="Lato Bold"/>
                <a:cs typeface="Lato Bold"/>
                <a:sym typeface="Lato Bold"/>
              </a:rPr>
              <a:t>Key User Research Insights</a:t>
            </a:r>
          </a:p>
        </p:txBody>
      </p:sp>
      <p:sp>
        <p:nvSpPr>
          <p:cNvPr id="7" name="TextBox 7"/>
          <p:cNvSpPr txBox="1"/>
          <p:nvPr/>
        </p:nvSpPr>
        <p:spPr>
          <a:xfrm>
            <a:off x="924669" y="2336155"/>
            <a:ext cx="5259289" cy="748010"/>
          </a:xfrm>
          <a:prstGeom prst="rect">
            <a:avLst/>
          </a:prstGeom>
        </p:spPr>
        <p:txBody>
          <a:bodyPr lIns="0" tIns="0" rIns="0" bIns="0" rtlCol="0" anchor="t">
            <a:spAutoFit/>
          </a:bodyPr>
          <a:lstStyle/>
          <a:p>
            <a:pPr algn="ctr">
              <a:lnSpc>
                <a:spcPts val="6812"/>
              </a:lnSpc>
            </a:pPr>
            <a:r>
              <a:rPr lang="en-US" sz="6812" b="1">
                <a:solidFill>
                  <a:srgbClr val="4A4A45"/>
                </a:solidFill>
                <a:latin typeface="Lato Bold"/>
                <a:ea typeface="Lato Bold"/>
                <a:cs typeface="Lato Bold"/>
                <a:sym typeface="Lato Bold"/>
              </a:rPr>
              <a:t>73%</a:t>
            </a:r>
          </a:p>
        </p:txBody>
      </p:sp>
      <p:sp>
        <p:nvSpPr>
          <p:cNvPr id="8" name="TextBox 8"/>
          <p:cNvSpPr txBox="1"/>
          <p:nvPr/>
        </p:nvSpPr>
        <p:spPr>
          <a:xfrm>
            <a:off x="1376065" y="3395216"/>
            <a:ext cx="4356496" cy="431750"/>
          </a:xfrm>
          <a:prstGeom prst="rect">
            <a:avLst/>
          </a:prstGeom>
        </p:spPr>
        <p:txBody>
          <a:bodyPr lIns="0" tIns="0" rIns="0" bIns="0" rtlCol="0" anchor="t">
            <a:spAutoFit/>
          </a:bodyPr>
          <a:lstStyle/>
          <a:p>
            <a:pPr algn="ctr">
              <a:lnSpc>
                <a:spcPts val="3250"/>
              </a:lnSpc>
            </a:pPr>
            <a:r>
              <a:rPr lang="en-US" sz="2562" b="1">
                <a:solidFill>
                  <a:srgbClr val="4A4A45"/>
                </a:solidFill>
                <a:latin typeface="Lato Bold"/>
                <a:ea typeface="Lato Bold"/>
                <a:cs typeface="Lato Bold"/>
                <a:sym typeface="Lato Bold"/>
              </a:rPr>
              <a:t>Recommendations Repetitive</a:t>
            </a:r>
          </a:p>
        </p:txBody>
      </p:sp>
      <p:sp>
        <p:nvSpPr>
          <p:cNvPr id="9" name="TextBox 9"/>
          <p:cNvSpPr txBox="1"/>
          <p:nvPr/>
        </p:nvSpPr>
        <p:spPr>
          <a:xfrm>
            <a:off x="924669" y="3899744"/>
            <a:ext cx="5259289" cy="1353741"/>
          </a:xfrm>
          <a:prstGeom prst="rect">
            <a:avLst/>
          </a:prstGeom>
        </p:spPr>
        <p:txBody>
          <a:bodyPr lIns="0" tIns="0" rIns="0" bIns="0" rtlCol="0" anchor="t">
            <a:spAutoFit/>
          </a:bodyPr>
          <a:lstStyle/>
          <a:p>
            <a:pPr algn="ctr">
              <a:lnSpc>
                <a:spcPts val="3312"/>
              </a:lnSpc>
            </a:pPr>
            <a:r>
              <a:rPr lang="en-US" sz="2062">
                <a:solidFill>
                  <a:srgbClr val="4A4A45"/>
                </a:solidFill>
                <a:latin typeface="Lato"/>
                <a:ea typeface="Lato"/>
                <a:cs typeface="Lato"/>
                <a:sym typeface="Lato"/>
              </a:rPr>
              <a:t>The majority of users reported feeling stuck in a music "loop" with existing streaming services.</a:t>
            </a:r>
          </a:p>
        </p:txBody>
      </p:sp>
      <p:sp>
        <p:nvSpPr>
          <p:cNvPr id="10" name="TextBox 10"/>
          <p:cNvSpPr txBox="1"/>
          <p:nvPr/>
        </p:nvSpPr>
        <p:spPr>
          <a:xfrm>
            <a:off x="6514208" y="2336155"/>
            <a:ext cx="5259438" cy="748010"/>
          </a:xfrm>
          <a:prstGeom prst="rect">
            <a:avLst/>
          </a:prstGeom>
        </p:spPr>
        <p:txBody>
          <a:bodyPr lIns="0" tIns="0" rIns="0" bIns="0" rtlCol="0" anchor="t">
            <a:spAutoFit/>
          </a:bodyPr>
          <a:lstStyle/>
          <a:p>
            <a:pPr algn="ctr">
              <a:lnSpc>
                <a:spcPts val="6812"/>
              </a:lnSpc>
            </a:pPr>
            <a:r>
              <a:rPr lang="en-US" sz="6812" b="1">
                <a:solidFill>
                  <a:srgbClr val="4A4A45"/>
                </a:solidFill>
                <a:latin typeface="Lato Bold"/>
                <a:ea typeface="Lato Bold"/>
                <a:cs typeface="Lato Bold"/>
                <a:sym typeface="Lato Bold"/>
              </a:rPr>
              <a:t>61%</a:t>
            </a:r>
          </a:p>
        </p:txBody>
      </p:sp>
      <p:sp>
        <p:nvSpPr>
          <p:cNvPr id="11" name="TextBox 11"/>
          <p:cNvSpPr txBox="1"/>
          <p:nvPr/>
        </p:nvSpPr>
        <p:spPr>
          <a:xfrm>
            <a:off x="6883153" y="3395216"/>
            <a:ext cx="4521399" cy="431750"/>
          </a:xfrm>
          <a:prstGeom prst="rect">
            <a:avLst/>
          </a:prstGeom>
        </p:spPr>
        <p:txBody>
          <a:bodyPr lIns="0" tIns="0" rIns="0" bIns="0" rtlCol="0" anchor="t">
            <a:spAutoFit/>
          </a:bodyPr>
          <a:lstStyle/>
          <a:p>
            <a:pPr algn="ctr">
              <a:lnSpc>
                <a:spcPts val="3250"/>
              </a:lnSpc>
            </a:pPr>
            <a:r>
              <a:rPr lang="en-US" sz="2562" b="1">
                <a:solidFill>
                  <a:srgbClr val="4A4A45"/>
                </a:solidFill>
                <a:latin typeface="Lato Bold"/>
                <a:ea typeface="Lato Bold"/>
                <a:cs typeface="Lato Bold"/>
                <a:sym typeface="Lato Bold"/>
              </a:rPr>
              <a:t>Need for Mood/Activity Match</a:t>
            </a:r>
          </a:p>
        </p:txBody>
      </p:sp>
      <p:sp>
        <p:nvSpPr>
          <p:cNvPr id="12" name="TextBox 12"/>
          <p:cNvSpPr txBox="1"/>
          <p:nvPr/>
        </p:nvSpPr>
        <p:spPr>
          <a:xfrm>
            <a:off x="6514208" y="3899744"/>
            <a:ext cx="5259438" cy="1776413"/>
          </a:xfrm>
          <a:prstGeom prst="rect">
            <a:avLst/>
          </a:prstGeom>
        </p:spPr>
        <p:txBody>
          <a:bodyPr lIns="0" tIns="0" rIns="0" bIns="0" rtlCol="0" anchor="t">
            <a:spAutoFit/>
          </a:bodyPr>
          <a:lstStyle/>
          <a:p>
            <a:pPr algn="ctr">
              <a:lnSpc>
                <a:spcPts val="3312"/>
              </a:lnSpc>
            </a:pPr>
            <a:r>
              <a:rPr lang="en-US" sz="2062">
                <a:solidFill>
                  <a:srgbClr val="4A4A45"/>
                </a:solidFill>
                <a:latin typeface="Lato"/>
                <a:ea typeface="Lato"/>
                <a:cs typeface="Lato"/>
                <a:sym typeface="Lato"/>
              </a:rPr>
              <a:t>A significant percentage desired playlists that automatically align with their current emotional state or task (e.g., focus, workout, relax).</a:t>
            </a:r>
          </a:p>
        </p:txBody>
      </p:sp>
      <p:sp>
        <p:nvSpPr>
          <p:cNvPr id="13" name="TextBox 13"/>
          <p:cNvSpPr txBox="1"/>
          <p:nvPr/>
        </p:nvSpPr>
        <p:spPr>
          <a:xfrm>
            <a:off x="12103894" y="2336155"/>
            <a:ext cx="5259289" cy="748010"/>
          </a:xfrm>
          <a:prstGeom prst="rect">
            <a:avLst/>
          </a:prstGeom>
        </p:spPr>
        <p:txBody>
          <a:bodyPr lIns="0" tIns="0" rIns="0" bIns="0" rtlCol="0" anchor="t">
            <a:spAutoFit/>
          </a:bodyPr>
          <a:lstStyle/>
          <a:p>
            <a:pPr algn="ctr">
              <a:lnSpc>
                <a:spcPts val="6812"/>
              </a:lnSpc>
            </a:pPr>
            <a:r>
              <a:rPr lang="en-US" sz="6812" b="1">
                <a:solidFill>
                  <a:srgbClr val="4A4A45"/>
                </a:solidFill>
                <a:latin typeface="Lato Bold"/>
                <a:ea typeface="Lato Bold"/>
                <a:cs typeface="Lato Bold"/>
                <a:sym typeface="Lato Bold"/>
              </a:rPr>
              <a:t>54%</a:t>
            </a:r>
          </a:p>
        </p:txBody>
      </p:sp>
      <p:sp>
        <p:nvSpPr>
          <p:cNvPr id="14" name="TextBox 14"/>
          <p:cNvSpPr txBox="1"/>
          <p:nvPr/>
        </p:nvSpPr>
        <p:spPr>
          <a:xfrm>
            <a:off x="12391728" y="3395216"/>
            <a:ext cx="4683472" cy="431750"/>
          </a:xfrm>
          <a:prstGeom prst="rect">
            <a:avLst/>
          </a:prstGeom>
        </p:spPr>
        <p:txBody>
          <a:bodyPr lIns="0" tIns="0" rIns="0" bIns="0" rtlCol="0" anchor="t">
            <a:spAutoFit/>
          </a:bodyPr>
          <a:lstStyle/>
          <a:p>
            <a:pPr algn="ctr">
              <a:lnSpc>
                <a:spcPts val="3250"/>
              </a:lnSpc>
            </a:pPr>
            <a:r>
              <a:rPr lang="en-US" sz="2562" b="1">
                <a:solidFill>
                  <a:srgbClr val="4A4A45"/>
                </a:solidFill>
                <a:latin typeface="Lato Bold"/>
                <a:ea typeface="Lato Bold"/>
                <a:cs typeface="Lato Bold"/>
                <a:sym typeface="Lato Bold"/>
              </a:rPr>
              <a:t>Playlist Management Confusion</a:t>
            </a:r>
          </a:p>
        </p:txBody>
      </p:sp>
      <p:sp>
        <p:nvSpPr>
          <p:cNvPr id="15" name="TextBox 15"/>
          <p:cNvSpPr txBox="1"/>
          <p:nvPr/>
        </p:nvSpPr>
        <p:spPr>
          <a:xfrm>
            <a:off x="12103894" y="3899744"/>
            <a:ext cx="5259289" cy="1353741"/>
          </a:xfrm>
          <a:prstGeom prst="rect">
            <a:avLst/>
          </a:prstGeom>
        </p:spPr>
        <p:txBody>
          <a:bodyPr lIns="0" tIns="0" rIns="0" bIns="0" rtlCol="0" anchor="t">
            <a:spAutoFit/>
          </a:bodyPr>
          <a:lstStyle/>
          <a:p>
            <a:pPr algn="ctr">
              <a:lnSpc>
                <a:spcPts val="3312"/>
              </a:lnSpc>
            </a:pPr>
            <a:r>
              <a:rPr lang="en-US" sz="2062">
                <a:solidFill>
                  <a:srgbClr val="4A4A45"/>
                </a:solidFill>
                <a:latin typeface="Lato"/>
                <a:ea typeface="Lato"/>
                <a:cs typeface="Lato"/>
                <a:sym typeface="Lato"/>
              </a:rPr>
              <a:t>Users found existing tools for editing, organizing, and discovering new tracks within playlists cumbersome.</a:t>
            </a:r>
          </a:p>
        </p:txBody>
      </p:sp>
      <p:grpSp>
        <p:nvGrpSpPr>
          <p:cNvPr id="16" name="Group 16"/>
          <p:cNvGrpSpPr/>
          <p:nvPr/>
        </p:nvGrpSpPr>
        <p:grpSpPr>
          <a:xfrm>
            <a:off x="3751660" y="6144071"/>
            <a:ext cx="5286672" cy="3170485"/>
            <a:chOff x="0" y="0"/>
            <a:chExt cx="7048897" cy="4227313"/>
          </a:xfrm>
        </p:grpSpPr>
        <p:sp>
          <p:nvSpPr>
            <p:cNvPr id="17" name="Freeform 17" descr="preencoded.png"/>
            <p:cNvSpPr/>
            <p:nvPr/>
          </p:nvSpPr>
          <p:spPr>
            <a:xfrm>
              <a:off x="0" y="0"/>
              <a:ext cx="7048881" cy="4227322"/>
            </a:xfrm>
            <a:custGeom>
              <a:avLst/>
              <a:gdLst/>
              <a:ahLst/>
              <a:cxnLst/>
              <a:rect l="l" t="t" r="r" b="b"/>
              <a:pathLst>
                <a:path w="7048881" h="4227322">
                  <a:moveTo>
                    <a:pt x="0" y="0"/>
                  </a:moveTo>
                  <a:lnTo>
                    <a:pt x="7048881" y="0"/>
                  </a:lnTo>
                  <a:lnTo>
                    <a:pt x="7048881" y="4227322"/>
                  </a:lnTo>
                  <a:lnTo>
                    <a:pt x="0" y="4227322"/>
                  </a:lnTo>
                  <a:lnTo>
                    <a:pt x="0" y="0"/>
                  </a:lnTo>
                  <a:close/>
                </a:path>
              </a:pathLst>
            </a:custGeom>
            <a:blipFill>
              <a:blip r:embed="rId2"/>
              <a:stretch>
                <a:fillRect t="-23" b="-23"/>
              </a:stretch>
            </a:blipFill>
          </p:spPr>
        </p:sp>
      </p:grpSp>
      <p:grpSp>
        <p:nvGrpSpPr>
          <p:cNvPr id="18" name="Group 18"/>
          <p:cNvGrpSpPr/>
          <p:nvPr/>
        </p:nvGrpSpPr>
        <p:grpSpPr>
          <a:xfrm>
            <a:off x="9249667" y="6144071"/>
            <a:ext cx="5286672" cy="3170485"/>
            <a:chOff x="0" y="0"/>
            <a:chExt cx="7048897" cy="4227313"/>
          </a:xfrm>
        </p:grpSpPr>
        <p:sp>
          <p:nvSpPr>
            <p:cNvPr id="19" name="Freeform 19" descr="preencoded.png"/>
            <p:cNvSpPr/>
            <p:nvPr/>
          </p:nvSpPr>
          <p:spPr>
            <a:xfrm>
              <a:off x="0" y="0"/>
              <a:ext cx="7048881" cy="4227322"/>
            </a:xfrm>
            <a:custGeom>
              <a:avLst/>
              <a:gdLst/>
              <a:ahLst/>
              <a:cxnLst/>
              <a:rect l="l" t="t" r="r" b="b"/>
              <a:pathLst>
                <a:path w="7048881" h="4227322">
                  <a:moveTo>
                    <a:pt x="0" y="0"/>
                  </a:moveTo>
                  <a:lnTo>
                    <a:pt x="7048881" y="0"/>
                  </a:lnTo>
                  <a:lnTo>
                    <a:pt x="7048881" y="4227322"/>
                  </a:lnTo>
                  <a:lnTo>
                    <a:pt x="0" y="4227322"/>
                  </a:lnTo>
                  <a:lnTo>
                    <a:pt x="0" y="0"/>
                  </a:lnTo>
                  <a:close/>
                </a:path>
              </a:pathLst>
            </a:custGeom>
            <a:blipFill>
              <a:blip r:embed="rId3"/>
              <a:stretch>
                <a:fillRect t="-23" b="-23"/>
              </a:stretch>
            </a:blipFill>
          </p:spPr>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DDD6CC"/>
            </a:solid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EFECE6"/>
            </a:solidFill>
          </p:spPr>
        </p:sp>
      </p:grpSp>
      <p:sp>
        <p:nvSpPr>
          <p:cNvPr id="6" name="TextBox 6"/>
          <p:cNvSpPr txBox="1"/>
          <p:nvPr/>
        </p:nvSpPr>
        <p:spPr>
          <a:xfrm>
            <a:off x="992238" y="771228"/>
            <a:ext cx="11612016" cy="924074"/>
          </a:xfrm>
          <a:prstGeom prst="rect">
            <a:avLst/>
          </a:prstGeom>
        </p:spPr>
        <p:txBody>
          <a:bodyPr lIns="0" tIns="0" rIns="0" bIns="0" rtlCol="0" anchor="t">
            <a:spAutoFit/>
          </a:bodyPr>
          <a:lstStyle/>
          <a:p>
            <a:pPr algn="l">
              <a:lnSpc>
                <a:spcPts val="6937"/>
              </a:lnSpc>
            </a:pPr>
            <a:r>
              <a:rPr lang="en-US" sz="5562" b="1">
                <a:solidFill>
                  <a:srgbClr val="282824"/>
                </a:solidFill>
                <a:latin typeface="Lato Bold"/>
                <a:ea typeface="Lato Bold"/>
                <a:cs typeface="Lato Bold"/>
                <a:sym typeface="Lato Bold"/>
              </a:rPr>
              <a:t>The Double Diamond Design Process</a:t>
            </a:r>
          </a:p>
        </p:txBody>
      </p:sp>
      <p:sp>
        <p:nvSpPr>
          <p:cNvPr id="7" name="TextBox 7"/>
          <p:cNvSpPr txBox="1"/>
          <p:nvPr/>
        </p:nvSpPr>
        <p:spPr>
          <a:xfrm>
            <a:off x="992238" y="2167086"/>
            <a:ext cx="16303526" cy="548879"/>
          </a:xfrm>
          <a:prstGeom prst="rect">
            <a:avLst/>
          </a:prstGeom>
        </p:spPr>
        <p:txBody>
          <a:bodyPr lIns="0" tIns="0" rIns="0" bIns="0" rtlCol="0" anchor="t">
            <a:spAutoFit/>
          </a:bodyPr>
          <a:lstStyle/>
          <a:p>
            <a:pPr algn="l">
              <a:lnSpc>
                <a:spcPts val="3562"/>
              </a:lnSpc>
            </a:pPr>
            <a:r>
              <a:rPr lang="en-US" sz="2187">
                <a:solidFill>
                  <a:srgbClr val="4A4A45"/>
                </a:solidFill>
                <a:latin typeface="Lato"/>
                <a:ea typeface="Lato"/>
                <a:cs typeface="Lato"/>
                <a:sym typeface="Lato"/>
              </a:rPr>
              <a:t>We structured the project using the Double Diamond model to ensure comprehensive problem definition and solution refinement.</a:t>
            </a:r>
          </a:p>
        </p:txBody>
      </p:sp>
      <p:grpSp>
        <p:nvGrpSpPr>
          <p:cNvPr id="8" name="Group 8"/>
          <p:cNvGrpSpPr/>
          <p:nvPr/>
        </p:nvGrpSpPr>
        <p:grpSpPr>
          <a:xfrm>
            <a:off x="992238" y="3034902"/>
            <a:ext cx="8151762" cy="1134070"/>
            <a:chOff x="0" y="0"/>
            <a:chExt cx="10869017" cy="1512093"/>
          </a:xfrm>
        </p:grpSpPr>
        <p:sp>
          <p:nvSpPr>
            <p:cNvPr id="9" name="Freeform 9" descr="preencoded.png"/>
            <p:cNvSpPr/>
            <p:nvPr/>
          </p:nvSpPr>
          <p:spPr>
            <a:xfrm>
              <a:off x="0" y="0"/>
              <a:ext cx="10869041" cy="1512062"/>
            </a:xfrm>
            <a:custGeom>
              <a:avLst/>
              <a:gdLst/>
              <a:ahLst/>
              <a:cxnLst/>
              <a:rect l="l" t="t" r="r" b="b"/>
              <a:pathLst>
                <a:path w="10869041" h="1512062">
                  <a:moveTo>
                    <a:pt x="0" y="0"/>
                  </a:moveTo>
                  <a:lnTo>
                    <a:pt x="10869041" y="0"/>
                  </a:lnTo>
                  <a:lnTo>
                    <a:pt x="10869041" y="1512062"/>
                  </a:lnTo>
                  <a:lnTo>
                    <a:pt x="0" y="1512062"/>
                  </a:lnTo>
                  <a:lnTo>
                    <a:pt x="0" y="0"/>
                  </a:lnTo>
                  <a:close/>
                </a:path>
              </a:pathLst>
            </a:custGeom>
            <a:blipFill>
              <a:blip r:embed="rId2"/>
              <a:stretch>
                <a:fillRect l="-36" r="-36" b="-2"/>
              </a:stretch>
            </a:blipFill>
          </p:spPr>
        </p:sp>
      </p:grpSp>
      <p:sp>
        <p:nvSpPr>
          <p:cNvPr id="10" name="TextBox 10"/>
          <p:cNvSpPr txBox="1"/>
          <p:nvPr/>
        </p:nvSpPr>
        <p:spPr>
          <a:xfrm>
            <a:off x="1275755" y="4433441"/>
            <a:ext cx="3544044" cy="461962"/>
          </a:xfrm>
          <a:prstGeom prst="rect">
            <a:avLst/>
          </a:prstGeom>
        </p:spPr>
        <p:txBody>
          <a:bodyPr lIns="0" tIns="0" rIns="0" bIns="0" rtlCol="0" anchor="t">
            <a:spAutoFit/>
          </a:bodyPr>
          <a:lstStyle/>
          <a:p>
            <a:pPr algn="l">
              <a:lnSpc>
                <a:spcPts val="3437"/>
              </a:lnSpc>
            </a:pPr>
            <a:r>
              <a:rPr lang="en-US" sz="2750" b="1">
                <a:solidFill>
                  <a:srgbClr val="4A4A45"/>
                </a:solidFill>
                <a:latin typeface="Lato Bold"/>
                <a:ea typeface="Lato Bold"/>
                <a:cs typeface="Lato Bold"/>
                <a:sym typeface="Lato Bold"/>
              </a:rPr>
              <a:t>1. Discover</a:t>
            </a:r>
          </a:p>
        </p:txBody>
      </p:sp>
      <p:sp>
        <p:nvSpPr>
          <p:cNvPr id="11" name="TextBox 11"/>
          <p:cNvSpPr txBox="1"/>
          <p:nvPr/>
        </p:nvSpPr>
        <p:spPr>
          <a:xfrm>
            <a:off x="1275755" y="4970264"/>
            <a:ext cx="7584727" cy="1002506"/>
          </a:xfrm>
          <a:prstGeom prst="rect">
            <a:avLst/>
          </a:prstGeom>
        </p:spPr>
        <p:txBody>
          <a:bodyPr lIns="0" tIns="0" rIns="0" bIns="0" rtlCol="0" anchor="t">
            <a:spAutoFit/>
          </a:bodyPr>
          <a:lstStyle/>
          <a:p>
            <a:pPr algn="l">
              <a:lnSpc>
                <a:spcPts val="3562"/>
              </a:lnSpc>
            </a:pPr>
            <a:r>
              <a:rPr lang="en-US" sz="2187">
                <a:solidFill>
                  <a:srgbClr val="4A4A45"/>
                </a:solidFill>
                <a:latin typeface="Lato"/>
                <a:ea typeface="Lato"/>
                <a:cs typeface="Lato"/>
                <a:sym typeface="Lato"/>
              </a:rPr>
              <a:t>Understand user pain points and identify the core unmet needs in music discovery.</a:t>
            </a:r>
          </a:p>
        </p:txBody>
      </p:sp>
      <p:grpSp>
        <p:nvGrpSpPr>
          <p:cNvPr id="12" name="Group 12"/>
          <p:cNvGrpSpPr/>
          <p:nvPr/>
        </p:nvGrpSpPr>
        <p:grpSpPr>
          <a:xfrm>
            <a:off x="9144000" y="3034902"/>
            <a:ext cx="8151762" cy="1134070"/>
            <a:chOff x="0" y="0"/>
            <a:chExt cx="10869017" cy="1512093"/>
          </a:xfrm>
        </p:grpSpPr>
        <p:sp>
          <p:nvSpPr>
            <p:cNvPr id="13" name="Freeform 13" descr="preencoded.png"/>
            <p:cNvSpPr/>
            <p:nvPr/>
          </p:nvSpPr>
          <p:spPr>
            <a:xfrm>
              <a:off x="0" y="0"/>
              <a:ext cx="10869041" cy="1512062"/>
            </a:xfrm>
            <a:custGeom>
              <a:avLst/>
              <a:gdLst/>
              <a:ahLst/>
              <a:cxnLst/>
              <a:rect l="l" t="t" r="r" b="b"/>
              <a:pathLst>
                <a:path w="10869041" h="1512062">
                  <a:moveTo>
                    <a:pt x="0" y="0"/>
                  </a:moveTo>
                  <a:lnTo>
                    <a:pt x="10869041" y="0"/>
                  </a:lnTo>
                  <a:lnTo>
                    <a:pt x="10869041" y="1512062"/>
                  </a:lnTo>
                  <a:lnTo>
                    <a:pt x="0" y="1512062"/>
                  </a:lnTo>
                  <a:lnTo>
                    <a:pt x="0" y="0"/>
                  </a:lnTo>
                  <a:close/>
                </a:path>
              </a:pathLst>
            </a:custGeom>
            <a:blipFill>
              <a:blip r:embed="rId3"/>
              <a:stretch>
                <a:fillRect l="-36" r="-36" b="-2"/>
              </a:stretch>
            </a:blipFill>
          </p:spPr>
        </p:sp>
      </p:grpSp>
      <p:sp>
        <p:nvSpPr>
          <p:cNvPr id="14" name="TextBox 14"/>
          <p:cNvSpPr txBox="1"/>
          <p:nvPr/>
        </p:nvSpPr>
        <p:spPr>
          <a:xfrm>
            <a:off x="9427518" y="4433441"/>
            <a:ext cx="3544044" cy="461962"/>
          </a:xfrm>
          <a:prstGeom prst="rect">
            <a:avLst/>
          </a:prstGeom>
        </p:spPr>
        <p:txBody>
          <a:bodyPr lIns="0" tIns="0" rIns="0" bIns="0" rtlCol="0" anchor="t">
            <a:spAutoFit/>
          </a:bodyPr>
          <a:lstStyle/>
          <a:p>
            <a:pPr algn="l">
              <a:lnSpc>
                <a:spcPts val="3437"/>
              </a:lnSpc>
            </a:pPr>
            <a:r>
              <a:rPr lang="en-US" sz="2750" b="1">
                <a:solidFill>
                  <a:srgbClr val="4A4A45"/>
                </a:solidFill>
                <a:latin typeface="Lato Bold"/>
                <a:ea typeface="Lato Bold"/>
                <a:cs typeface="Lato Bold"/>
                <a:sym typeface="Lato Bold"/>
              </a:rPr>
              <a:t>2. Define</a:t>
            </a:r>
          </a:p>
        </p:txBody>
      </p:sp>
      <p:sp>
        <p:nvSpPr>
          <p:cNvPr id="15" name="TextBox 15"/>
          <p:cNvSpPr txBox="1"/>
          <p:nvPr/>
        </p:nvSpPr>
        <p:spPr>
          <a:xfrm>
            <a:off x="9427518" y="4970264"/>
            <a:ext cx="7584728" cy="1002506"/>
          </a:xfrm>
          <a:prstGeom prst="rect">
            <a:avLst/>
          </a:prstGeom>
        </p:spPr>
        <p:txBody>
          <a:bodyPr lIns="0" tIns="0" rIns="0" bIns="0" rtlCol="0" anchor="t">
            <a:spAutoFit/>
          </a:bodyPr>
          <a:lstStyle/>
          <a:p>
            <a:pPr algn="l">
              <a:lnSpc>
                <a:spcPts val="3562"/>
              </a:lnSpc>
            </a:pPr>
            <a:r>
              <a:rPr lang="en-US" sz="2187">
                <a:solidFill>
                  <a:srgbClr val="4A4A45"/>
                </a:solidFill>
                <a:latin typeface="Lato"/>
                <a:ea typeface="Lato"/>
                <a:cs typeface="Lato"/>
                <a:sym typeface="Lato"/>
              </a:rPr>
              <a:t>Frame the core problem: How to intelligently curate music based on mood and activity?</a:t>
            </a:r>
          </a:p>
        </p:txBody>
      </p:sp>
      <p:grpSp>
        <p:nvGrpSpPr>
          <p:cNvPr id="16" name="Group 16"/>
          <p:cNvGrpSpPr/>
          <p:nvPr/>
        </p:nvGrpSpPr>
        <p:grpSpPr>
          <a:xfrm>
            <a:off x="992238" y="6256287"/>
            <a:ext cx="8151762" cy="1134070"/>
            <a:chOff x="0" y="0"/>
            <a:chExt cx="10869017" cy="1512093"/>
          </a:xfrm>
        </p:grpSpPr>
        <p:sp>
          <p:nvSpPr>
            <p:cNvPr id="17" name="Freeform 17" descr="preencoded.png"/>
            <p:cNvSpPr/>
            <p:nvPr/>
          </p:nvSpPr>
          <p:spPr>
            <a:xfrm>
              <a:off x="0" y="0"/>
              <a:ext cx="10869041" cy="1512062"/>
            </a:xfrm>
            <a:custGeom>
              <a:avLst/>
              <a:gdLst/>
              <a:ahLst/>
              <a:cxnLst/>
              <a:rect l="l" t="t" r="r" b="b"/>
              <a:pathLst>
                <a:path w="10869041" h="1512062">
                  <a:moveTo>
                    <a:pt x="0" y="0"/>
                  </a:moveTo>
                  <a:lnTo>
                    <a:pt x="10869041" y="0"/>
                  </a:lnTo>
                  <a:lnTo>
                    <a:pt x="10869041" y="1512062"/>
                  </a:lnTo>
                  <a:lnTo>
                    <a:pt x="0" y="1512062"/>
                  </a:lnTo>
                  <a:lnTo>
                    <a:pt x="0" y="0"/>
                  </a:lnTo>
                  <a:close/>
                </a:path>
              </a:pathLst>
            </a:custGeom>
            <a:blipFill>
              <a:blip r:embed="rId4"/>
              <a:stretch>
                <a:fillRect l="-36" r="-36" b="-2"/>
              </a:stretch>
            </a:blipFill>
          </p:spPr>
        </p:sp>
      </p:grpSp>
      <p:sp>
        <p:nvSpPr>
          <p:cNvPr id="18" name="TextBox 18"/>
          <p:cNvSpPr txBox="1"/>
          <p:nvPr/>
        </p:nvSpPr>
        <p:spPr>
          <a:xfrm>
            <a:off x="1275755" y="7654826"/>
            <a:ext cx="3544044" cy="461962"/>
          </a:xfrm>
          <a:prstGeom prst="rect">
            <a:avLst/>
          </a:prstGeom>
        </p:spPr>
        <p:txBody>
          <a:bodyPr lIns="0" tIns="0" rIns="0" bIns="0" rtlCol="0" anchor="t">
            <a:spAutoFit/>
          </a:bodyPr>
          <a:lstStyle/>
          <a:p>
            <a:pPr algn="l">
              <a:lnSpc>
                <a:spcPts val="3437"/>
              </a:lnSpc>
            </a:pPr>
            <a:r>
              <a:rPr lang="en-US" sz="2750" b="1">
                <a:solidFill>
                  <a:srgbClr val="4A4A45"/>
                </a:solidFill>
                <a:latin typeface="Lato Bold"/>
                <a:ea typeface="Lato Bold"/>
                <a:cs typeface="Lato Bold"/>
                <a:sym typeface="Lato Bold"/>
              </a:rPr>
              <a:t>3. Develop</a:t>
            </a:r>
          </a:p>
        </p:txBody>
      </p:sp>
      <p:sp>
        <p:nvSpPr>
          <p:cNvPr id="19" name="TextBox 19"/>
          <p:cNvSpPr txBox="1"/>
          <p:nvPr/>
        </p:nvSpPr>
        <p:spPr>
          <a:xfrm>
            <a:off x="1275755" y="8191649"/>
            <a:ext cx="7584727" cy="1002506"/>
          </a:xfrm>
          <a:prstGeom prst="rect">
            <a:avLst/>
          </a:prstGeom>
        </p:spPr>
        <p:txBody>
          <a:bodyPr lIns="0" tIns="0" rIns="0" bIns="0" rtlCol="0" anchor="t">
            <a:spAutoFit/>
          </a:bodyPr>
          <a:lstStyle/>
          <a:p>
            <a:pPr algn="l">
              <a:lnSpc>
                <a:spcPts val="3562"/>
              </a:lnSpc>
            </a:pPr>
            <a:r>
              <a:rPr lang="en-US" sz="2187">
                <a:solidFill>
                  <a:srgbClr val="4A4A45"/>
                </a:solidFill>
                <a:latin typeface="Lato"/>
                <a:ea typeface="Lato"/>
                <a:cs typeface="Lato"/>
                <a:sym typeface="Lato"/>
              </a:rPr>
              <a:t>Ideate, wireframe, prototype interactive features like the Mood Selector and Smart Playlist Builder.</a:t>
            </a:r>
          </a:p>
        </p:txBody>
      </p:sp>
      <p:grpSp>
        <p:nvGrpSpPr>
          <p:cNvPr id="20" name="Group 20"/>
          <p:cNvGrpSpPr/>
          <p:nvPr/>
        </p:nvGrpSpPr>
        <p:grpSpPr>
          <a:xfrm>
            <a:off x="9144000" y="6256287"/>
            <a:ext cx="8151762" cy="1134070"/>
            <a:chOff x="0" y="0"/>
            <a:chExt cx="10869017" cy="1512093"/>
          </a:xfrm>
        </p:grpSpPr>
        <p:sp>
          <p:nvSpPr>
            <p:cNvPr id="21" name="Freeform 21" descr="preencoded.png"/>
            <p:cNvSpPr/>
            <p:nvPr/>
          </p:nvSpPr>
          <p:spPr>
            <a:xfrm>
              <a:off x="0" y="0"/>
              <a:ext cx="10869041" cy="1512062"/>
            </a:xfrm>
            <a:custGeom>
              <a:avLst/>
              <a:gdLst/>
              <a:ahLst/>
              <a:cxnLst/>
              <a:rect l="l" t="t" r="r" b="b"/>
              <a:pathLst>
                <a:path w="10869041" h="1512062">
                  <a:moveTo>
                    <a:pt x="0" y="0"/>
                  </a:moveTo>
                  <a:lnTo>
                    <a:pt x="10869041" y="0"/>
                  </a:lnTo>
                  <a:lnTo>
                    <a:pt x="10869041" y="1512062"/>
                  </a:lnTo>
                  <a:lnTo>
                    <a:pt x="0" y="1512062"/>
                  </a:lnTo>
                  <a:lnTo>
                    <a:pt x="0" y="0"/>
                  </a:lnTo>
                  <a:close/>
                </a:path>
              </a:pathLst>
            </a:custGeom>
            <a:blipFill>
              <a:blip r:embed="rId5"/>
              <a:stretch>
                <a:fillRect l="-36" r="-36" b="-2"/>
              </a:stretch>
            </a:blipFill>
          </p:spPr>
        </p:sp>
      </p:grpSp>
      <p:sp>
        <p:nvSpPr>
          <p:cNvPr id="22" name="TextBox 22"/>
          <p:cNvSpPr txBox="1"/>
          <p:nvPr/>
        </p:nvSpPr>
        <p:spPr>
          <a:xfrm>
            <a:off x="9427518" y="7654826"/>
            <a:ext cx="3544044" cy="461962"/>
          </a:xfrm>
          <a:prstGeom prst="rect">
            <a:avLst/>
          </a:prstGeom>
        </p:spPr>
        <p:txBody>
          <a:bodyPr lIns="0" tIns="0" rIns="0" bIns="0" rtlCol="0" anchor="t">
            <a:spAutoFit/>
          </a:bodyPr>
          <a:lstStyle/>
          <a:p>
            <a:pPr algn="l">
              <a:lnSpc>
                <a:spcPts val="3437"/>
              </a:lnSpc>
            </a:pPr>
            <a:r>
              <a:rPr lang="en-US" sz="2750" b="1">
                <a:solidFill>
                  <a:srgbClr val="4A4A45"/>
                </a:solidFill>
                <a:latin typeface="Lato Bold"/>
                <a:ea typeface="Lato Bold"/>
                <a:cs typeface="Lato Bold"/>
                <a:sym typeface="Lato Bold"/>
              </a:rPr>
              <a:t>4. Deliver</a:t>
            </a:r>
          </a:p>
        </p:txBody>
      </p:sp>
      <p:sp>
        <p:nvSpPr>
          <p:cNvPr id="23" name="TextBox 23"/>
          <p:cNvSpPr txBox="1"/>
          <p:nvPr/>
        </p:nvSpPr>
        <p:spPr>
          <a:xfrm>
            <a:off x="9427518" y="8191649"/>
            <a:ext cx="7584728" cy="1002506"/>
          </a:xfrm>
          <a:prstGeom prst="rect">
            <a:avLst/>
          </a:prstGeom>
        </p:spPr>
        <p:txBody>
          <a:bodyPr lIns="0" tIns="0" rIns="0" bIns="0" rtlCol="0" anchor="t">
            <a:spAutoFit/>
          </a:bodyPr>
          <a:lstStyle/>
          <a:p>
            <a:pPr algn="l">
              <a:lnSpc>
                <a:spcPts val="3562"/>
              </a:lnSpc>
            </a:pPr>
            <a:r>
              <a:rPr lang="en-US" sz="2187">
                <a:solidFill>
                  <a:srgbClr val="4A4A45"/>
                </a:solidFill>
                <a:latin typeface="Lato"/>
                <a:ea typeface="Lato"/>
                <a:cs typeface="Lato"/>
                <a:sym typeface="Lato"/>
              </a:rPr>
              <a:t>Conduct rigorous usability testing, refine the interface, and finalize the high-fidelity design.</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DDD6CC"/>
            </a:solid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EFECE6"/>
            </a:solidFill>
          </p:spPr>
        </p:sp>
      </p:grpSp>
      <p:sp>
        <p:nvSpPr>
          <p:cNvPr id="6" name="TextBox 6"/>
          <p:cNvSpPr txBox="1"/>
          <p:nvPr/>
        </p:nvSpPr>
        <p:spPr>
          <a:xfrm>
            <a:off x="992238" y="1767185"/>
            <a:ext cx="12926765" cy="924074"/>
          </a:xfrm>
          <a:prstGeom prst="rect">
            <a:avLst/>
          </a:prstGeom>
        </p:spPr>
        <p:txBody>
          <a:bodyPr lIns="0" tIns="0" rIns="0" bIns="0" rtlCol="0" anchor="t">
            <a:spAutoFit/>
          </a:bodyPr>
          <a:lstStyle/>
          <a:p>
            <a:pPr algn="l">
              <a:lnSpc>
                <a:spcPts val="6937"/>
              </a:lnSpc>
            </a:pPr>
            <a:r>
              <a:rPr lang="en-US" sz="5562" b="1">
                <a:solidFill>
                  <a:srgbClr val="282824"/>
                </a:solidFill>
                <a:latin typeface="Lato Bold"/>
                <a:ea typeface="Lato Bold"/>
                <a:cs typeface="Lato Bold"/>
                <a:sym typeface="Lato Bold"/>
              </a:rPr>
              <a:t>Information Architecture &amp; Key Features</a:t>
            </a:r>
          </a:p>
        </p:txBody>
      </p:sp>
      <p:grpSp>
        <p:nvGrpSpPr>
          <p:cNvPr id="7" name="Group 7"/>
          <p:cNvGrpSpPr/>
          <p:nvPr/>
        </p:nvGrpSpPr>
        <p:grpSpPr>
          <a:xfrm>
            <a:off x="973188" y="3239244"/>
            <a:ext cx="5283547" cy="4579739"/>
            <a:chOff x="0" y="0"/>
            <a:chExt cx="7044730" cy="6106318"/>
          </a:xfrm>
        </p:grpSpPr>
        <p:sp>
          <p:nvSpPr>
            <p:cNvPr id="8" name="Freeform 8"/>
            <p:cNvSpPr/>
            <p:nvPr/>
          </p:nvSpPr>
          <p:spPr>
            <a:xfrm>
              <a:off x="25400" y="25400"/>
              <a:ext cx="6994017" cy="6055487"/>
            </a:xfrm>
            <a:custGeom>
              <a:avLst/>
              <a:gdLst/>
              <a:ahLst/>
              <a:cxnLst/>
              <a:rect l="l" t="t" r="r" b="b"/>
              <a:pathLst>
                <a:path w="6994017" h="6055487">
                  <a:moveTo>
                    <a:pt x="0" y="56642"/>
                  </a:moveTo>
                  <a:cubicBezTo>
                    <a:pt x="0" y="25400"/>
                    <a:pt x="25400" y="0"/>
                    <a:pt x="56769" y="0"/>
                  </a:cubicBezTo>
                  <a:lnTo>
                    <a:pt x="6937248" y="0"/>
                  </a:lnTo>
                  <a:cubicBezTo>
                    <a:pt x="6968617" y="0"/>
                    <a:pt x="6994017" y="25400"/>
                    <a:pt x="6994017" y="56642"/>
                  </a:cubicBezTo>
                  <a:lnTo>
                    <a:pt x="6994017" y="5998845"/>
                  </a:lnTo>
                  <a:cubicBezTo>
                    <a:pt x="6994017" y="6030087"/>
                    <a:pt x="6968617" y="6055487"/>
                    <a:pt x="6937248" y="6055487"/>
                  </a:cubicBezTo>
                  <a:lnTo>
                    <a:pt x="56769" y="6055487"/>
                  </a:lnTo>
                  <a:cubicBezTo>
                    <a:pt x="25400" y="6055487"/>
                    <a:pt x="0" y="6030087"/>
                    <a:pt x="0" y="5998845"/>
                  </a:cubicBezTo>
                  <a:close/>
                </a:path>
              </a:pathLst>
            </a:custGeom>
            <a:solidFill>
              <a:srgbClr val="EFECE6"/>
            </a:solidFill>
          </p:spPr>
        </p:sp>
        <p:sp>
          <p:nvSpPr>
            <p:cNvPr id="9" name="Freeform 9"/>
            <p:cNvSpPr/>
            <p:nvPr/>
          </p:nvSpPr>
          <p:spPr>
            <a:xfrm>
              <a:off x="0" y="0"/>
              <a:ext cx="7044817" cy="6106287"/>
            </a:xfrm>
            <a:custGeom>
              <a:avLst/>
              <a:gdLst/>
              <a:ahLst/>
              <a:cxnLst/>
              <a:rect l="l" t="t" r="r" b="b"/>
              <a:pathLst>
                <a:path w="7044817" h="6106287">
                  <a:moveTo>
                    <a:pt x="0" y="82042"/>
                  </a:moveTo>
                  <a:cubicBezTo>
                    <a:pt x="0" y="36703"/>
                    <a:pt x="36830" y="0"/>
                    <a:pt x="82169" y="0"/>
                  </a:cubicBezTo>
                  <a:lnTo>
                    <a:pt x="6962648" y="0"/>
                  </a:lnTo>
                  <a:lnTo>
                    <a:pt x="6962648" y="25400"/>
                  </a:lnTo>
                  <a:lnTo>
                    <a:pt x="6962648" y="0"/>
                  </a:lnTo>
                  <a:cubicBezTo>
                    <a:pt x="7007987" y="0"/>
                    <a:pt x="7044817" y="36703"/>
                    <a:pt x="7044817" y="82042"/>
                  </a:cubicBezTo>
                  <a:lnTo>
                    <a:pt x="7019417" y="82042"/>
                  </a:lnTo>
                  <a:lnTo>
                    <a:pt x="7044817" y="82042"/>
                  </a:lnTo>
                  <a:lnTo>
                    <a:pt x="7044817" y="6024245"/>
                  </a:lnTo>
                  <a:lnTo>
                    <a:pt x="7019417" y="6024245"/>
                  </a:lnTo>
                  <a:lnTo>
                    <a:pt x="7044817" y="6024245"/>
                  </a:lnTo>
                  <a:cubicBezTo>
                    <a:pt x="7044817" y="6069584"/>
                    <a:pt x="7007987" y="6106287"/>
                    <a:pt x="6962648" y="6106287"/>
                  </a:cubicBezTo>
                  <a:lnTo>
                    <a:pt x="6962648" y="6080887"/>
                  </a:lnTo>
                  <a:lnTo>
                    <a:pt x="6962648" y="6106287"/>
                  </a:lnTo>
                  <a:lnTo>
                    <a:pt x="82169" y="6106287"/>
                  </a:lnTo>
                  <a:lnTo>
                    <a:pt x="82169" y="6080887"/>
                  </a:lnTo>
                  <a:lnTo>
                    <a:pt x="82169" y="6106287"/>
                  </a:lnTo>
                  <a:cubicBezTo>
                    <a:pt x="36830" y="6106287"/>
                    <a:pt x="0" y="6069584"/>
                    <a:pt x="0" y="6024245"/>
                  </a:cubicBezTo>
                  <a:lnTo>
                    <a:pt x="0" y="82042"/>
                  </a:lnTo>
                  <a:lnTo>
                    <a:pt x="25400" y="82042"/>
                  </a:lnTo>
                  <a:lnTo>
                    <a:pt x="0" y="82042"/>
                  </a:lnTo>
                  <a:moveTo>
                    <a:pt x="50800" y="82042"/>
                  </a:moveTo>
                  <a:lnTo>
                    <a:pt x="50800" y="6024245"/>
                  </a:lnTo>
                  <a:lnTo>
                    <a:pt x="25400" y="6024245"/>
                  </a:lnTo>
                  <a:lnTo>
                    <a:pt x="50800" y="6024245"/>
                  </a:lnTo>
                  <a:cubicBezTo>
                    <a:pt x="50800" y="6041517"/>
                    <a:pt x="64770" y="6055487"/>
                    <a:pt x="82169" y="6055487"/>
                  </a:cubicBezTo>
                  <a:lnTo>
                    <a:pt x="6962648" y="6055487"/>
                  </a:lnTo>
                  <a:cubicBezTo>
                    <a:pt x="6980047" y="6055487"/>
                    <a:pt x="6994017" y="6041517"/>
                    <a:pt x="6994017" y="6024245"/>
                  </a:cubicBezTo>
                  <a:lnTo>
                    <a:pt x="6994017" y="82042"/>
                  </a:lnTo>
                  <a:cubicBezTo>
                    <a:pt x="6994017" y="64770"/>
                    <a:pt x="6980047" y="50800"/>
                    <a:pt x="6962648" y="50800"/>
                  </a:cubicBezTo>
                  <a:lnTo>
                    <a:pt x="82169" y="50800"/>
                  </a:lnTo>
                  <a:lnTo>
                    <a:pt x="82169" y="25400"/>
                  </a:lnTo>
                  <a:lnTo>
                    <a:pt x="82169" y="50800"/>
                  </a:lnTo>
                  <a:cubicBezTo>
                    <a:pt x="64770" y="50800"/>
                    <a:pt x="50800" y="64770"/>
                    <a:pt x="50800" y="82042"/>
                  </a:cubicBezTo>
                  <a:close/>
                </a:path>
              </a:pathLst>
            </a:custGeom>
            <a:solidFill>
              <a:srgbClr val="CBC5B8"/>
            </a:solidFill>
          </p:spPr>
        </p:sp>
      </p:grpSp>
      <p:grpSp>
        <p:nvGrpSpPr>
          <p:cNvPr id="10" name="Group 10"/>
          <p:cNvGrpSpPr/>
          <p:nvPr/>
        </p:nvGrpSpPr>
        <p:grpSpPr>
          <a:xfrm>
            <a:off x="1030338" y="3296394"/>
            <a:ext cx="5169247" cy="850552"/>
            <a:chOff x="0" y="0"/>
            <a:chExt cx="6892330" cy="1134070"/>
          </a:xfrm>
        </p:grpSpPr>
        <p:sp>
          <p:nvSpPr>
            <p:cNvPr id="11" name="Freeform 11"/>
            <p:cNvSpPr/>
            <p:nvPr/>
          </p:nvSpPr>
          <p:spPr>
            <a:xfrm>
              <a:off x="0" y="0"/>
              <a:ext cx="6892290" cy="1134110"/>
            </a:xfrm>
            <a:custGeom>
              <a:avLst/>
              <a:gdLst/>
              <a:ahLst/>
              <a:cxnLst/>
              <a:rect l="l" t="t" r="r" b="b"/>
              <a:pathLst>
                <a:path w="6892290" h="1134110">
                  <a:moveTo>
                    <a:pt x="0" y="0"/>
                  </a:moveTo>
                  <a:lnTo>
                    <a:pt x="6892290" y="0"/>
                  </a:lnTo>
                  <a:lnTo>
                    <a:pt x="6892290" y="1134110"/>
                  </a:lnTo>
                  <a:lnTo>
                    <a:pt x="0" y="1134110"/>
                  </a:lnTo>
                  <a:close/>
                </a:path>
              </a:pathLst>
            </a:custGeom>
            <a:solidFill>
              <a:srgbClr val="E5DFD2"/>
            </a:solidFill>
          </p:spPr>
        </p:sp>
      </p:grpSp>
      <p:sp>
        <p:nvSpPr>
          <p:cNvPr id="12" name="TextBox 12"/>
          <p:cNvSpPr txBox="1"/>
          <p:nvPr/>
        </p:nvSpPr>
        <p:spPr>
          <a:xfrm>
            <a:off x="3402360" y="3512939"/>
            <a:ext cx="425203" cy="474464"/>
          </a:xfrm>
          <a:prstGeom prst="rect">
            <a:avLst/>
          </a:prstGeom>
        </p:spPr>
        <p:txBody>
          <a:bodyPr lIns="0" tIns="0" rIns="0" bIns="0" rtlCol="0" anchor="t">
            <a:spAutoFit/>
          </a:bodyPr>
          <a:lstStyle/>
          <a:p>
            <a:pPr algn="l">
              <a:lnSpc>
                <a:spcPts val="3312"/>
              </a:lnSpc>
            </a:pPr>
            <a:r>
              <a:rPr lang="en-US" sz="3312" b="1">
                <a:solidFill>
                  <a:srgbClr val="4A4A45"/>
                </a:solidFill>
                <a:latin typeface="Lato Bold"/>
                <a:ea typeface="Lato Bold"/>
                <a:cs typeface="Lato Bold"/>
                <a:sym typeface="Lato Bold"/>
              </a:rPr>
              <a:t>1</a:t>
            </a:r>
          </a:p>
        </p:txBody>
      </p:sp>
      <p:sp>
        <p:nvSpPr>
          <p:cNvPr id="13" name="TextBox 13"/>
          <p:cNvSpPr txBox="1"/>
          <p:nvPr/>
        </p:nvSpPr>
        <p:spPr>
          <a:xfrm>
            <a:off x="1313855" y="4411415"/>
            <a:ext cx="4602212" cy="1082279"/>
          </a:xfrm>
          <a:prstGeom prst="rect">
            <a:avLst/>
          </a:prstGeom>
        </p:spPr>
        <p:txBody>
          <a:bodyPr lIns="0" tIns="0" rIns="0" bIns="0" rtlCol="0" anchor="t">
            <a:spAutoFit/>
          </a:bodyPr>
          <a:lstStyle/>
          <a:p>
            <a:pPr algn="l">
              <a:lnSpc>
                <a:spcPts val="4125"/>
              </a:lnSpc>
            </a:pPr>
            <a:r>
              <a:rPr lang="en-US" sz="3312" b="1">
                <a:solidFill>
                  <a:srgbClr val="4A4A45"/>
                </a:solidFill>
                <a:latin typeface="Lato Bold"/>
                <a:ea typeface="Lato Bold"/>
                <a:cs typeface="Lato Bold"/>
                <a:sym typeface="Lato Bold"/>
              </a:rPr>
              <a:t>Mood Selector Integration</a:t>
            </a:r>
          </a:p>
        </p:txBody>
      </p:sp>
      <p:sp>
        <p:nvSpPr>
          <p:cNvPr id="14" name="TextBox 14"/>
          <p:cNvSpPr txBox="1"/>
          <p:nvPr/>
        </p:nvSpPr>
        <p:spPr>
          <a:xfrm>
            <a:off x="1313855" y="5568554"/>
            <a:ext cx="4602212" cy="1909762"/>
          </a:xfrm>
          <a:prstGeom prst="rect">
            <a:avLst/>
          </a:prstGeom>
        </p:spPr>
        <p:txBody>
          <a:bodyPr lIns="0" tIns="0" rIns="0" bIns="0" rtlCol="0" anchor="t">
            <a:spAutoFit/>
          </a:bodyPr>
          <a:lstStyle/>
          <a:p>
            <a:pPr algn="l">
              <a:lnSpc>
                <a:spcPts val="3562"/>
              </a:lnSpc>
            </a:pPr>
            <a:r>
              <a:rPr lang="en-US" sz="2187">
                <a:solidFill>
                  <a:srgbClr val="4A4A45"/>
                </a:solidFill>
                <a:latin typeface="Lato"/>
                <a:ea typeface="Lato"/>
                <a:cs typeface="Lato"/>
                <a:sym typeface="Lato"/>
              </a:rPr>
              <a:t>Allows instant filtering of the entire library based on the user's current emotional context or planned activity (e.g., Focus, Energy, Calm).</a:t>
            </a:r>
          </a:p>
        </p:txBody>
      </p:sp>
      <p:grpSp>
        <p:nvGrpSpPr>
          <p:cNvPr id="15" name="Group 15"/>
          <p:cNvGrpSpPr/>
          <p:nvPr/>
        </p:nvGrpSpPr>
        <p:grpSpPr>
          <a:xfrm>
            <a:off x="6502152" y="3239244"/>
            <a:ext cx="5283547" cy="4579739"/>
            <a:chOff x="0" y="0"/>
            <a:chExt cx="7044730" cy="6106318"/>
          </a:xfrm>
        </p:grpSpPr>
        <p:sp>
          <p:nvSpPr>
            <p:cNvPr id="16" name="Freeform 16"/>
            <p:cNvSpPr/>
            <p:nvPr/>
          </p:nvSpPr>
          <p:spPr>
            <a:xfrm>
              <a:off x="25400" y="25400"/>
              <a:ext cx="6994017" cy="6055487"/>
            </a:xfrm>
            <a:custGeom>
              <a:avLst/>
              <a:gdLst/>
              <a:ahLst/>
              <a:cxnLst/>
              <a:rect l="l" t="t" r="r" b="b"/>
              <a:pathLst>
                <a:path w="6994017" h="6055487">
                  <a:moveTo>
                    <a:pt x="0" y="56642"/>
                  </a:moveTo>
                  <a:cubicBezTo>
                    <a:pt x="0" y="25400"/>
                    <a:pt x="25400" y="0"/>
                    <a:pt x="56769" y="0"/>
                  </a:cubicBezTo>
                  <a:lnTo>
                    <a:pt x="6937248" y="0"/>
                  </a:lnTo>
                  <a:cubicBezTo>
                    <a:pt x="6968617" y="0"/>
                    <a:pt x="6994017" y="25400"/>
                    <a:pt x="6994017" y="56642"/>
                  </a:cubicBezTo>
                  <a:lnTo>
                    <a:pt x="6994017" y="5998845"/>
                  </a:lnTo>
                  <a:cubicBezTo>
                    <a:pt x="6994017" y="6030087"/>
                    <a:pt x="6968617" y="6055487"/>
                    <a:pt x="6937248" y="6055487"/>
                  </a:cubicBezTo>
                  <a:lnTo>
                    <a:pt x="56769" y="6055487"/>
                  </a:lnTo>
                  <a:cubicBezTo>
                    <a:pt x="25400" y="6055487"/>
                    <a:pt x="0" y="6030087"/>
                    <a:pt x="0" y="5998845"/>
                  </a:cubicBezTo>
                  <a:close/>
                </a:path>
              </a:pathLst>
            </a:custGeom>
            <a:solidFill>
              <a:srgbClr val="EFECE6"/>
            </a:solidFill>
          </p:spPr>
        </p:sp>
        <p:sp>
          <p:nvSpPr>
            <p:cNvPr id="17" name="Freeform 17"/>
            <p:cNvSpPr/>
            <p:nvPr/>
          </p:nvSpPr>
          <p:spPr>
            <a:xfrm>
              <a:off x="0" y="0"/>
              <a:ext cx="7044817" cy="6106287"/>
            </a:xfrm>
            <a:custGeom>
              <a:avLst/>
              <a:gdLst/>
              <a:ahLst/>
              <a:cxnLst/>
              <a:rect l="l" t="t" r="r" b="b"/>
              <a:pathLst>
                <a:path w="7044817" h="6106287">
                  <a:moveTo>
                    <a:pt x="0" y="82042"/>
                  </a:moveTo>
                  <a:cubicBezTo>
                    <a:pt x="0" y="36703"/>
                    <a:pt x="36830" y="0"/>
                    <a:pt x="82169" y="0"/>
                  </a:cubicBezTo>
                  <a:lnTo>
                    <a:pt x="6962648" y="0"/>
                  </a:lnTo>
                  <a:lnTo>
                    <a:pt x="6962648" y="25400"/>
                  </a:lnTo>
                  <a:lnTo>
                    <a:pt x="6962648" y="0"/>
                  </a:lnTo>
                  <a:cubicBezTo>
                    <a:pt x="7007987" y="0"/>
                    <a:pt x="7044817" y="36703"/>
                    <a:pt x="7044817" y="82042"/>
                  </a:cubicBezTo>
                  <a:lnTo>
                    <a:pt x="7019417" y="82042"/>
                  </a:lnTo>
                  <a:lnTo>
                    <a:pt x="7044817" y="82042"/>
                  </a:lnTo>
                  <a:lnTo>
                    <a:pt x="7044817" y="6024245"/>
                  </a:lnTo>
                  <a:lnTo>
                    <a:pt x="7019417" y="6024245"/>
                  </a:lnTo>
                  <a:lnTo>
                    <a:pt x="7044817" y="6024245"/>
                  </a:lnTo>
                  <a:cubicBezTo>
                    <a:pt x="7044817" y="6069584"/>
                    <a:pt x="7007987" y="6106287"/>
                    <a:pt x="6962648" y="6106287"/>
                  </a:cubicBezTo>
                  <a:lnTo>
                    <a:pt x="6962648" y="6080887"/>
                  </a:lnTo>
                  <a:lnTo>
                    <a:pt x="6962648" y="6106287"/>
                  </a:lnTo>
                  <a:lnTo>
                    <a:pt x="82169" y="6106287"/>
                  </a:lnTo>
                  <a:lnTo>
                    <a:pt x="82169" y="6080887"/>
                  </a:lnTo>
                  <a:lnTo>
                    <a:pt x="82169" y="6106287"/>
                  </a:lnTo>
                  <a:cubicBezTo>
                    <a:pt x="36830" y="6106287"/>
                    <a:pt x="0" y="6069584"/>
                    <a:pt x="0" y="6024245"/>
                  </a:cubicBezTo>
                  <a:lnTo>
                    <a:pt x="0" y="82042"/>
                  </a:lnTo>
                  <a:lnTo>
                    <a:pt x="25400" y="82042"/>
                  </a:lnTo>
                  <a:lnTo>
                    <a:pt x="0" y="82042"/>
                  </a:lnTo>
                  <a:moveTo>
                    <a:pt x="50800" y="82042"/>
                  </a:moveTo>
                  <a:lnTo>
                    <a:pt x="50800" y="6024245"/>
                  </a:lnTo>
                  <a:lnTo>
                    <a:pt x="25400" y="6024245"/>
                  </a:lnTo>
                  <a:lnTo>
                    <a:pt x="50800" y="6024245"/>
                  </a:lnTo>
                  <a:cubicBezTo>
                    <a:pt x="50800" y="6041517"/>
                    <a:pt x="64770" y="6055487"/>
                    <a:pt x="82169" y="6055487"/>
                  </a:cubicBezTo>
                  <a:lnTo>
                    <a:pt x="6962648" y="6055487"/>
                  </a:lnTo>
                  <a:cubicBezTo>
                    <a:pt x="6980047" y="6055487"/>
                    <a:pt x="6994017" y="6041517"/>
                    <a:pt x="6994017" y="6024245"/>
                  </a:cubicBezTo>
                  <a:lnTo>
                    <a:pt x="6994017" y="82042"/>
                  </a:lnTo>
                  <a:cubicBezTo>
                    <a:pt x="6994017" y="64770"/>
                    <a:pt x="6980047" y="50800"/>
                    <a:pt x="6962648" y="50800"/>
                  </a:cubicBezTo>
                  <a:lnTo>
                    <a:pt x="82169" y="50800"/>
                  </a:lnTo>
                  <a:lnTo>
                    <a:pt x="82169" y="25400"/>
                  </a:lnTo>
                  <a:lnTo>
                    <a:pt x="82169" y="50800"/>
                  </a:lnTo>
                  <a:cubicBezTo>
                    <a:pt x="64770" y="50800"/>
                    <a:pt x="50800" y="64770"/>
                    <a:pt x="50800" y="82042"/>
                  </a:cubicBezTo>
                  <a:close/>
                </a:path>
              </a:pathLst>
            </a:custGeom>
            <a:solidFill>
              <a:srgbClr val="CBC5B8"/>
            </a:solidFill>
          </p:spPr>
        </p:sp>
      </p:grpSp>
      <p:grpSp>
        <p:nvGrpSpPr>
          <p:cNvPr id="18" name="Group 18"/>
          <p:cNvGrpSpPr/>
          <p:nvPr/>
        </p:nvGrpSpPr>
        <p:grpSpPr>
          <a:xfrm>
            <a:off x="6559302" y="3296394"/>
            <a:ext cx="5169247" cy="850552"/>
            <a:chOff x="0" y="0"/>
            <a:chExt cx="6892330" cy="1134070"/>
          </a:xfrm>
        </p:grpSpPr>
        <p:sp>
          <p:nvSpPr>
            <p:cNvPr id="19" name="Freeform 19"/>
            <p:cNvSpPr/>
            <p:nvPr/>
          </p:nvSpPr>
          <p:spPr>
            <a:xfrm>
              <a:off x="0" y="0"/>
              <a:ext cx="6892290" cy="1134110"/>
            </a:xfrm>
            <a:custGeom>
              <a:avLst/>
              <a:gdLst/>
              <a:ahLst/>
              <a:cxnLst/>
              <a:rect l="l" t="t" r="r" b="b"/>
              <a:pathLst>
                <a:path w="6892290" h="1134110">
                  <a:moveTo>
                    <a:pt x="0" y="0"/>
                  </a:moveTo>
                  <a:lnTo>
                    <a:pt x="6892290" y="0"/>
                  </a:lnTo>
                  <a:lnTo>
                    <a:pt x="6892290" y="1134110"/>
                  </a:lnTo>
                  <a:lnTo>
                    <a:pt x="0" y="1134110"/>
                  </a:lnTo>
                  <a:close/>
                </a:path>
              </a:pathLst>
            </a:custGeom>
            <a:solidFill>
              <a:srgbClr val="E5DFD2"/>
            </a:solidFill>
          </p:spPr>
        </p:sp>
      </p:grpSp>
      <p:sp>
        <p:nvSpPr>
          <p:cNvPr id="20" name="TextBox 20"/>
          <p:cNvSpPr txBox="1"/>
          <p:nvPr/>
        </p:nvSpPr>
        <p:spPr>
          <a:xfrm>
            <a:off x="8931325" y="3512939"/>
            <a:ext cx="425203" cy="474464"/>
          </a:xfrm>
          <a:prstGeom prst="rect">
            <a:avLst/>
          </a:prstGeom>
        </p:spPr>
        <p:txBody>
          <a:bodyPr lIns="0" tIns="0" rIns="0" bIns="0" rtlCol="0" anchor="t">
            <a:spAutoFit/>
          </a:bodyPr>
          <a:lstStyle/>
          <a:p>
            <a:pPr algn="l">
              <a:lnSpc>
                <a:spcPts val="3312"/>
              </a:lnSpc>
            </a:pPr>
            <a:r>
              <a:rPr lang="en-US" sz="3312" b="1">
                <a:solidFill>
                  <a:srgbClr val="4A4A45"/>
                </a:solidFill>
                <a:latin typeface="Lato Bold"/>
                <a:ea typeface="Lato Bold"/>
                <a:cs typeface="Lato Bold"/>
                <a:sym typeface="Lato Bold"/>
              </a:rPr>
              <a:t>2</a:t>
            </a:r>
          </a:p>
        </p:txBody>
      </p:sp>
      <p:sp>
        <p:nvSpPr>
          <p:cNvPr id="21" name="TextBox 21"/>
          <p:cNvSpPr txBox="1"/>
          <p:nvPr/>
        </p:nvSpPr>
        <p:spPr>
          <a:xfrm>
            <a:off x="6842820" y="4411415"/>
            <a:ext cx="4252912" cy="550664"/>
          </a:xfrm>
          <a:prstGeom prst="rect">
            <a:avLst/>
          </a:prstGeom>
        </p:spPr>
        <p:txBody>
          <a:bodyPr lIns="0" tIns="0" rIns="0" bIns="0" rtlCol="0" anchor="t">
            <a:spAutoFit/>
          </a:bodyPr>
          <a:lstStyle/>
          <a:p>
            <a:pPr algn="l">
              <a:lnSpc>
                <a:spcPts val="4125"/>
              </a:lnSpc>
            </a:pPr>
            <a:r>
              <a:rPr lang="en-US" sz="3312" b="1">
                <a:solidFill>
                  <a:srgbClr val="4A4A45"/>
                </a:solidFill>
                <a:latin typeface="Lato Bold"/>
                <a:ea typeface="Lato Bold"/>
                <a:cs typeface="Lato Bold"/>
                <a:sym typeface="Lato Bold"/>
              </a:rPr>
              <a:t>AI-Driven Home Feed</a:t>
            </a:r>
          </a:p>
        </p:txBody>
      </p:sp>
      <p:sp>
        <p:nvSpPr>
          <p:cNvPr id="22" name="TextBox 22"/>
          <p:cNvSpPr txBox="1"/>
          <p:nvPr/>
        </p:nvSpPr>
        <p:spPr>
          <a:xfrm>
            <a:off x="6842820" y="5036939"/>
            <a:ext cx="4602212" cy="1909762"/>
          </a:xfrm>
          <a:prstGeom prst="rect">
            <a:avLst/>
          </a:prstGeom>
        </p:spPr>
        <p:txBody>
          <a:bodyPr lIns="0" tIns="0" rIns="0" bIns="0" rtlCol="0" anchor="t">
            <a:spAutoFit/>
          </a:bodyPr>
          <a:lstStyle/>
          <a:p>
            <a:pPr algn="l">
              <a:lnSpc>
                <a:spcPts val="3562"/>
              </a:lnSpc>
            </a:pPr>
            <a:r>
              <a:rPr lang="en-US" sz="2187">
                <a:solidFill>
                  <a:srgbClr val="4A4A45"/>
                </a:solidFill>
                <a:latin typeface="Lato"/>
                <a:ea typeface="Lato"/>
                <a:cs typeface="Lato"/>
                <a:sym typeface="Lato"/>
              </a:rPr>
              <a:t>A personalized dashboard featuring dynamically generated playlists and tracks that adapt based on time of day and recent listening habits.</a:t>
            </a:r>
          </a:p>
        </p:txBody>
      </p:sp>
      <p:grpSp>
        <p:nvGrpSpPr>
          <p:cNvPr id="23" name="Group 23"/>
          <p:cNvGrpSpPr/>
          <p:nvPr/>
        </p:nvGrpSpPr>
        <p:grpSpPr>
          <a:xfrm>
            <a:off x="12031116" y="3239244"/>
            <a:ext cx="5283547" cy="4579739"/>
            <a:chOff x="0" y="0"/>
            <a:chExt cx="7044730" cy="6106318"/>
          </a:xfrm>
        </p:grpSpPr>
        <p:sp>
          <p:nvSpPr>
            <p:cNvPr id="24" name="Freeform 24"/>
            <p:cNvSpPr/>
            <p:nvPr/>
          </p:nvSpPr>
          <p:spPr>
            <a:xfrm>
              <a:off x="25400" y="25400"/>
              <a:ext cx="6994017" cy="6055487"/>
            </a:xfrm>
            <a:custGeom>
              <a:avLst/>
              <a:gdLst/>
              <a:ahLst/>
              <a:cxnLst/>
              <a:rect l="l" t="t" r="r" b="b"/>
              <a:pathLst>
                <a:path w="6994017" h="6055487">
                  <a:moveTo>
                    <a:pt x="0" y="56642"/>
                  </a:moveTo>
                  <a:cubicBezTo>
                    <a:pt x="0" y="25400"/>
                    <a:pt x="25400" y="0"/>
                    <a:pt x="56769" y="0"/>
                  </a:cubicBezTo>
                  <a:lnTo>
                    <a:pt x="6937248" y="0"/>
                  </a:lnTo>
                  <a:cubicBezTo>
                    <a:pt x="6968617" y="0"/>
                    <a:pt x="6994017" y="25400"/>
                    <a:pt x="6994017" y="56642"/>
                  </a:cubicBezTo>
                  <a:lnTo>
                    <a:pt x="6994017" y="5998845"/>
                  </a:lnTo>
                  <a:cubicBezTo>
                    <a:pt x="6994017" y="6030087"/>
                    <a:pt x="6968617" y="6055487"/>
                    <a:pt x="6937248" y="6055487"/>
                  </a:cubicBezTo>
                  <a:lnTo>
                    <a:pt x="56769" y="6055487"/>
                  </a:lnTo>
                  <a:cubicBezTo>
                    <a:pt x="25400" y="6055487"/>
                    <a:pt x="0" y="6030087"/>
                    <a:pt x="0" y="5998845"/>
                  </a:cubicBezTo>
                  <a:close/>
                </a:path>
              </a:pathLst>
            </a:custGeom>
            <a:solidFill>
              <a:srgbClr val="EFECE6"/>
            </a:solidFill>
          </p:spPr>
        </p:sp>
        <p:sp>
          <p:nvSpPr>
            <p:cNvPr id="25" name="Freeform 25"/>
            <p:cNvSpPr/>
            <p:nvPr/>
          </p:nvSpPr>
          <p:spPr>
            <a:xfrm>
              <a:off x="0" y="0"/>
              <a:ext cx="7044817" cy="6106287"/>
            </a:xfrm>
            <a:custGeom>
              <a:avLst/>
              <a:gdLst/>
              <a:ahLst/>
              <a:cxnLst/>
              <a:rect l="l" t="t" r="r" b="b"/>
              <a:pathLst>
                <a:path w="7044817" h="6106287">
                  <a:moveTo>
                    <a:pt x="0" y="82042"/>
                  </a:moveTo>
                  <a:cubicBezTo>
                    <a:pt x="0" y="36703"/>
                    <a:pt x="36830" y="0"/>
                    <a:pt x="82169" y="0"/>
                  </a:cubicBezTo>
                  <a:lnTo>
                    <a:pt x="6962648" y="0"/>
                  </a:lnTo>
                  <a:lnTo>
                    <a:pt x="6962648" y="25400"/>
                  </a:lnTo>
                  <a:lnTo>
                    <a:pt x="6962648" y="0"/>
                  </a:lnTo>
                  <a:cubicBezTo>
                    <a:pt x="7007987" y="0"/>
                    <a:pt x="7044817" y="36703"/>
                    <a:pt x="7044817" y="82042"/>
                  </a:cubicBezTo>
                  <a:lnTo>
                    <a:pt x="7019417" y="82042"/>
                  </a:lnTo>
                  <a:lnTo>
                    <a:pt x="7044817" y="82042"/>
                  </a:lnTo>
                  <a:lnTo>
                    <a:pt x="7044817" y="6024245"/>
                  </a:lnTo>
                  <a:lnTo>
                    <a:pt x="7019417" y="6024245"/>
                  </a:lnTo>
                  <a:lnTo>
                    <a:pt x="7044817" y="6024245"/>
                  </a:lnTo>
                  <a:cubicBezTo>
                    <a:pt x="7044817" y="6069584"/>
                    <a:pt x="7007987" y="6106287"/>
                    <a:pt x="6962648" y="6106287"/>
                  </a:cubicBezTo>
                  <a:lnTo>
                    <a:pt x="6962648" y="6080887"/>
                  </a:lnTo>
                  <a:lnTo>
                    <a:pt x="6962648" y="6106287"/>
                  </a:lnTo>
                  <a:lnTo>
                    <a:pt x="82169" y="6106287"/>
                  </a:lnTo>
                  <a:lnTo>
                    <a:pt x="82169" y="6080887"/>
                  </a:lnTo>
                  <a:lnTo>
                    <a:pt x="82169" y="6106287"/>
                  </a:lnTo>
                  <a:cubicBezTo>
                    <a:pt x="36830" y="6106287"/>
                    <a:pt x="0" y="6069584"/>
                    <a:pt x="0" y="6024245"/>
                  </a:cubicBezTo>
                  <a:lnTo>
                    <a:pt x="0" y="82042"/>
                  </a:lnTo>
                  <a:lnTo>
                    <a:pt x="25400" y="82042"/>
                  </a:lnTo>
                  <a:lnTo>
                    <a:pt x="0" y="82042"/>
                  </a:lnTo>
                  <a:moveTo>
                    <a:pt x="50800" y="82042"/>
                  </a:moveTo>
                  <a:lnTo>
                    <a:pt x="50800" y="6024245"/>
                  </a:lnTo>
                  <a:lnTo>
                    <a:pt x="25400" y="6024245"/>
                  </a:lnTo>
                  <a:lnTo>
                    <a:pt x="50800" y="6024245"/>
                  </a:lnTo>
                  <a:cubicBezTo>
                    <a:pt x="50800" y="6041517"/>
                    <a:pt x="64770" y="6055487"/>
                    <a:pt x="82169" y="6055487"/>
                  </a:cubicBezTo>
                  <a:lnTo>
                    <a:pt x="6962648" y="6055487"/>
                  </a:lnTo>
                  <a:cubicBezTo>
                    <a:pt x="6980047" y="6055487"/>
                    <a:pt x="6994017" y="6041517"/>
                    <a:pt x="6994017" y="6024245"/>
                  </a:cubicBezTo>
                  <a:lnTo>
                    <a:pt x="6994017" y="82042"/>
                  </a:lnTo>
                  <a:cubicBezTo>
                    <a:pt x="6994017" y="64770"/>
                    <a:pt x="6980047" y="50800"/>
                    <a:pt x="6962648" y="50800"/>
                  </a:cubicBezTo>
                  <a:lnTo>
                    <a:pt x="82169" y="50800"/>
                  </a:lnTo>
                  <a:lnTo>
                    <a:pt x="82169" y="25400"/>
                  </a:lnTo>
                  <a:lnTo>
                    <a:pt x="82169" y="50800"/>
                  </a:lnTo>
                  <a:cubicBezTo>
                    <a:pt x="64770" y="50800"/>
                    <a:pt x="50800" y="64770"/>
                    <a:pt x="50800" y="82042"/>
                  </a:cubicBezTo>
                  <a:close/>
                </a:path>
              </a:pathLst>
            </a:custGeom>
            <a:solidFill>
              <a:srgbClr val="CBC5B8"/>
            </a:solidFill>
          </p:spPr>
        </p:sp>
      </p:grpSp>
      <p:grpSp>
        <p:nvGrpSpPr>
          <p:cNvPr id="26" name="Group 26"/>
          <p:cNvGrpSpPr/>
          <p:nvPr/>
        </p:nvGrpSpPr>
        <p:grpSpPr>
          <a:xfrm>
            <a:off x="12088266" y="3296394"/>
            <a:ext cx="5169247" cy="850552"/>
            <a:chOff x="0" y="0"/>
            <a:chExt cx="6892330" cy="1134070"/>
          </a:xfrm>
        </p:grpSpPr>
        <p:sp>
          <p:nvSpPr>
            <p:cNvPr id="27" name="Freeform 27"/>
            <p:cNvSpPr/>
            <p:nvPr/>
          </p:nvSpPr>
          <p:spPr>
            <a:xfrm>
              <a:off x="0" y="0"/>
              <a:ext cx="6892290" cy="1134110"/>
            </a:xfrm>
            <a:custGeom>
              <a:avLst/>
              <a:gdLst/>
              <a:ahLst/>
              <a:cxnLst/>
              <a:rect l="l" t="t" r="r" b="b"/>
              <a:pathLst>
                <a:path w="6892290" h="1134110">
                  <a:moveTo>
                    <a:pt x="0" y="0"/>
                  </a:moveTo>
                  <a:lnTo>
                    <a:pt x="6892290" y="0"/>
                  </a:lnTo>
                  <a:lnTo>
                    <a:pt x="6892290" y="1134110"/>
                  </a:lnTo>
                  <a:lnTo>
                    <a:pt x="0" y="1134110"/>
                  </a:lnTo>
                  <a:close/>
                </a:path>
              </a:pathLst>
            </a:custGeom>
            <a:solidFill>
              <a:srgbClr val="E5DFD2"/>
            </a:solidFill>
          </p:spPr>
        </p:sp>
      </p:grpSp>
      <p:sp>
        <p:nvSpPr>
          <p:cNvPr id="28" name="TextBox 28"/>
          <p:cNvSpPr txBox="1"/>
          <p:nvPr/>
        </p:nvSpPr>
        <p:spPr>
          <a:xfrm>
            <a:off x="14460290" y="3512939"/>
            <a:ext cx="425203" cy="474464"/>
          </a:xfrm>
          <a:prstGeom prst="rect">
            <a:avLst/>
          </a:prstGeom>
        </p:spPr>
        <p:txBody>
          <a:bodyPr lIns="0" tIns="0" rIns="0" bIns="0" rtlCol="0" anchor="t">
            <a:spAutoFit/>
          </a:bodyPr>
          <a:lstStyle/>
          <a:p>
            <a:pPr algn="l">
              <a:lnSpc>
                <a:spcPts val="3312"/>
              </a:lnSpc>
            </a:pPr>
            <a:r>
              <a:rPr lang="en-US" sz="3312" b="1">
                <a:solidFill>
                  <a:srgbClr val="4A4A45"/>
                </a:solidFill>
                <a:latin typeface="Lato Bold"/>
                <a:ea typeface="Lato Bold"/>
                <a:cs typeface="Lato Bold"/>
                <a:sym typeface="Lato Bold"/>
              </a:rPr>
              <a:t>3</a:t>
            </a:r>
          </a:p>
        </p:txBody>
      </p:sp>
      <p:sp>
        <p:nvSpPr>
          <p:cNvPr id="29" name="TextBox 29"/>
          <p:cNvSpPr txBox="1"/>
          <p:nvPr/>
        </p:nvSpPr>
        <p:spPr>
          <a:xfrm>
            <a:off x="12371784" y="4411415"/>
            <a:ext cx="4252912" cy="550664"/>
          </a:xfrm>
          <a:prstGeom prst="rect">
            <a:avLst/>
          </a:prstGeom>
        </p:spPr>
        <p:txBody>
          <a:bodyPr lIns="0" tIns="0" rIns="0" bIns="0" rtlCol="0" anchor="t">
            <a:spAutoFit/>
          </a:bodyPr>
          <a:lstStyle/>
          <a:p>
            <a:pPr algn="l">
              <a:lnSpc>
                <a:spcPts val="4125"/>
              </a:lnSpc>
            </a:pPr>
            <a:r>
              <a:rPr lang="en-US" sz="3312" b="1">
                <a:solidFill>
                  <a:srgbClr val="4A4A45"/>
                </a:solidFill>
                <a:latin typeface="Lato Bold"/>
                <a:ea typeface="Lato Bold"/>
                <a:cs typeface="Lato Bold"/>
                <a:sym typeface="Lato Bold"/>
              </a:rPr>
              <a:t>Smart Playlist Builder</a:t>
            </a:r>
          </a:p>
        </p:txBody>
      </p:sp>
      <p:sp>
        <p:nvSpPr>
          <p:cNvPr id="30" name="TextBox 30"/>
          <p:cNvSpPr txBox="1"/>
          <p:nvPr/>
        </p:nvSpPr>
        <p:spPr>
          <a:xfrm>
            <a:off x="12371784" y="5036939"/>
            <a:ext cx="4602213" cy="1909762"/>
          </a:xfrm>
          <a:prstGeom prst="rect">
            <a:avLst/>
          </a:prstGeom>
        </p:spPr>
        <p:txBody>
          <a:bodyPr lIns="0" tIns="0" rIns="0" bIns="0" rtlCol="0" anchor="t">
            <a:spAutoFit/>
          </a:bodyPr>
          <a:lstStyle/>
          <a:p>
            <a:pPr algn="l">
              <a:lnSpc>
                <a:spcPts val="3562"/>
              </a:lnSpc>
            </a:pPr>
            <a:r>
              <a:rPr lang="en-US" sz="2187">
                <a:solidFill>
                  <a:srgbClr val="4A4A45"/>
                </a:solidFill>
                <a:latin typeface="Lato"/>
                <a:ea typeface="Lato"/>
                <a:cs typeface="Lato"/>
                <a:sym typeface="Lato"/>
              </a:rPr>
              <a:t>One-tap features like "Add Similar Songs" and "Auto-Fill with Trending Tracks" dramatically reduce manual curation time.</a:t>
            </a:r>
          </a:p>
        </p:txBody>
      </p:sp>
      <p:sp>
        <p:nvSpPr>
          <p:cNvPr id="31" name="TextBox 31"/>
          <p:cNvSpPr txBox="1"/>
          <p:nvPr/>
        </p:nvSpPr>
        <p:spPr>
          <a:xfrm>
            <a:off x="992238" y="8042673"/>
            <a:ext cx="16303526" cy="439042"/>
          </a:xfrm>
          <a:prstGeom prst="rect">
            <a:avLst/>
          </a:prstGeom>
        </p:spPr>
        <p:txBody>
          <a:bodyPr lIns="0" tIns="0" rIns="0" bIns="0" rtlCol="0" anchor="t">
            <a:spAutoFit/>
          </a:bodyPr>
          <a:lstStyle/>
          <a:p>
            <a:pPr algn="l">
              <a:lnSpc>
                <a:spcPts val="2812"/>
              </a:lnSpc>
            </a:pPr>
            <a:r>
              <a:rPr lang="en-US" sz="1750">
                <a:solidFill>
                  <a:srgbClr val="4A4A45"/>
                </a:solidFill>
                <a:latin typeface="Lato"/>
                <a:ea typeface="Lato"/>
                <a:cs typeface="Lato"/>
                <a:sym typeface="Lato"/>
              </a:rPr>
              <a:t>Primary Navigation: Home, Discover, Mood Selector, Playlist, Profile. This architecture prioritizes personalization and ease of access to context-specific music.</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DDD6CC"/>
            </a:solid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EFECE6"/>
            </a:solidFill>
          </p:spPr>
        </p:sp>
      </p:grpSp>
      <p:sp>
        <p:nvSpPr>
          <p:cNvPr id="6" name="TextBox 6"/>
          <p:cNvSpPr txBox="1"/>
          <p:nvPr/>
        </p:nvSpPr>
        <p:spPr>
          <a:xfrm>
            <a:off x="766614" y="573732"/>
            <a:ext cx="5476131" cy="713185"/>
          </a:xfrm>
          <a:prstGeom prst="rect">
            <a:avLst/>
          </a:prstGeom>
        </p:spPr>
        <p:txBody>
          <a:bodyPr lIns="0" tIns="0" rIns="0" bIns="0" rtlCol="0" anchor="t">
            <a:spAutoFit/>
          </a:bodyPr>
          <a:lstStyle/>
          <a:p>
            <a:pPr algn="l">
              <a:lnSpc>
                <a:spcPts val="5374"/>
              </a:lnSpc>
            </a:pPr>
            <a:r>
              <a:rPr lang="en-US" sz="4250" b="1">
                <a:solidFill>
                  <a:srgbClr val="282824"/>
                </a:solidFill>
                <a:latin typeface="Lato Bold"/>
                <a:ea typeface="Lato Bold"/>
                <a:cs typeface="Lato Bold"/>
                <a:sym typeface="Lato Bold"/>
              </a:rPr>
              <a:t>Visual Design System</a:t>
            </a:r>
          </a:p>
        </p:txBody>
      </p:sp>
      <p:sp>
        <p:nvSpPr>
          <p:cNvPr id="7" name="TextBox 7"/>
          <p:cNvSpPr txBox="1"/>
          <p:nvPr/>
        </p:nvSpPr>
        <p:spPr>
          <a:xfrm>
            <a:off x="766614" y="1824781"/>
            <a:ext cx="3285679" cy="420291"/>
          </a:xfrm>
          <a:prstGeom prst="rect">
            <a:avLst/>
          </a:prstGeom>
        </p:spPr>
        <p:txBody>
          <a:bodyPr lIns="0" tIns="0" rIns="0" bIns="0" rtlCol="0" anchor="t">
            <a:spAutoFit/>
          </a:bodyPr>
          <a:lstStyle/>
          <a:p>
            <a:pPr algn="l">
              <a:lnSpc>
                <a:spcPts val="3187"/>
              </a:lnSpc>
            </a:pPr>
            <a:r>
              <a:rPr lang="en-US" sz="2562" b="1">
                <a:solidFill>
                  <a:srgbClr val="282824"/>
                </a:solidFill>
                <a:latin typeface="Lato Bold"/>
                <a:ea typeface="Lato Bold"/>
                <a:cs typeface="Lato Bold"/>
                <a:sym typeface="Lato Bold"/>
              </a:rPr>
              <a:t>Color &amp; Typography</a:t>
            </a:r>
          </a:p>
        </p:txBody>
      </p:sp>
      <p:sp>
        <p:nvSpPr>
          <p:cNvPr id="8" name="TextBox 8"/>
          <p:cNvSpPr txBox="1"/>
          <p:nvPr/>
        </p:nvSpPr>
        <p:spPr>
          <a:xfrm>
            <a:off x="766614" y="2387799"/>
            <a:ext cx="8110240" cy="777180"/>
          </a:xfrm>
          <a:prstGeom prst="rect">
            <a:avLst/>
          </a:prstGeom>
        </p:spPr>
        <p:txBody>
          <a:bodyPr lIns="0" tIns="0" rIns="0" bIns="0" rtlCol="0" anchor="t">
            <a:spAutoFit/>
          </a:bodyPr>
          <a:lstStyle/>
          <a:p>
            <a:pPr algn="l">
              <a:lnSpc>
                <a:spcPts val="2749"/>
              </a:lnSpc>
            </a:pPr>
            <a:r>
              <a:rPr lang="en-US" sz="1687">
                <a:solidFill>
                  <a:srgbClr val="4A4A45"/>
                </a:solidFill>
                <a:latin typeface="Lato"/>
                <a:ea typeface="Lato"/>
                <a:cs typeface="Lato"/>
                <a:sym typeface="Lato"/>
              </a:rPr>
              <a:t>The application uses a dark mode interface to enhance focus and contrast. We chose </a:t>
            </a:r>
            <a:r>
              <a:rPr lang="en-US" sz="1687" b="1">
                <a:solidFill>
                  <a:srgbClr val="4A4A45"/>
                </a:solidFill>
                <a:latin typeface="Lato Bold"/>
                <a:ea typeface="Lato Bold"/>
                <a:cs typeface="Lato Bold"/>
                <a:sym typeface="Lato Bold"/>
              </a:rPr>
              <a:t>Poppins</a:t>
            </a:r>
            <a:r>
              <a:rPr lang="en-US" sz="1687">
                <a:solidFill>
                  <a:srgbClr val="4A4A45"/>
                </a:solidFill>
                <a:latin typeface="Lato"/>
                <a:ea typeface="Lato"/>
                <a:cs typeface="Lato"/>
                <a:sym typeface="Lato"/>
              </a:rPr>
              <a:t> for its clean, modern readability.</a:t>
            </a:r>
          </a:p>
        </p:txBody>
      </p:sp>
      <p:grpSp>
        <p:nvGrpSpPr>
          <p:cNvPr id="9" name="Group 9"/>
          <p:cNvGrpSpPr/>
          <p:nvPr/>
        </p:nvGrpSpPr>
        <p:grpSpPr>
          <a:xfrm>
            <a:off x="761851" y="3406527"/>
            <a:ext cx="8119765" cy="2977157"/>
            <a:chOff x="0" y="0"/>
            <a:chExt cx="10826353" cy="3969543"/>
          </a:xfrm>
        </p:grpSpPr>
        <p:sp>
          <p:nvSpPr>
            <p:cNvPr id="10" name="Freeform 10"/>
            <p:cNvSpPr/>
            <p:nvPr/>
          </p:nvSpPr>
          <p:spPr>
            <a:xfrm>
              <a:off x="0" y="0"/>
              <a:ext cx="10826369" cy="3969512"/>
            </a:xfrm>
            <a:custGeom>
              <a:avLst/>
              <a:gdLst/>
              <a:ahLst/>
              <a:cxnLst/>
              <a:rect l="l" t="t" r="r" b="b"/>
              <a:pathLst>
                <a:path w="10826369" h="3969512">
                  <a:moveTo>
                    <a:pt x="0" y="50165"/>
                  </a:moveTo>
                  <a:cubicBezTo>
                    <a:pt x="0" y="22479"/>
                    <a:pt x="22479" y="0"/>
                    <a:pt x="50292" y="0"/>
                  </a:cubicBezTo>
                  <a:lnTo>
                    <a:pt x="10776077" y="0"/>
                  </a:lnTo>
                  <a:lnTo>
                    <a:pt x="10776077" y="6350"/>
                  </a:lnTo>
                  <a:lnTo>
                    <a:pt x="10776077" y="0"/>
                  </a:lnTo>
                  <a:cubicBezTo>
                    <a:pt x="10803763" y="0"/>
                    <a:pt x="10826369" y="22479"/>
                    <a:pt x="10826369" y="50165"/>
                  </a:cubicBezTo>
                  <a:lnTo>
                    <a:pt x="10820019" y="50165"/>
                  </a:lnTo>
                  <a:lnTo>
                    <a:pt x="10826369" y="50165"/>
                  </a:lnTo>
                  <a:lnTo>
                    <a:pt x="10826369" y="3919347"/>
                  </a:lnTo>
                  <a:lnTo>
                    <a:pt x="10820019" y="3919347"/>
                  </a:lnTo>
                  <a:lnTo>
                    <a:pt x="10826369" y="3919347"/>
                  </a:lnTo>
                  <a:cubicBezTo>
                    <a:pt x="10826369" y="3947033"/>
                    <a:pt x="10803890" y="3969512"/>
                    <a:pt x="10776077" y="3969512"/>
                  </a:cubicBezTo>
                  <a:lnTo>
                    <a:pt x="10776077" y="3963162"/>
                  </a:lnTo>
                  <a:lnTo>
                    <a:pt x="10776077" y="3969512"/>
                  </a:lnTo>
                  <a:lnTo>
                    <a:pt x="50292" y="3969512"/>
                  </a:lnTo>
                  <a:lnTo>
                    <a:pt x="50292" y="3963162"/>
                  </a:lnTo>
                  <a:lnTo>
                    <a:pt x="50292" y="3969512"/>
                  </a:lnTo>
                  <a:cubicBezTo>
                    <a:pt x="22606" y="3969512"/>
                    <a:pt x="0" y="3947033"/>
                    <a:pt x="0" y="3919347"/>
                  </a:cubicBezTo>
                  <a:lnTo>
                    <a:pt x="0" y="50165"/>
                  </a:lnTo>
                  <a:lnTo>
                    <a:pt x="6350" y="50165"/>
                  </a:lnTo>
                  <a:lnTo>
                    <a:pt x="0" y="50165"/>
                  </a:lnTo>
                  <a:moveTo>
                    <a:pt x="12700" y="50165"/>
                  </a:moveTo>
                  <a:lnTo>
                    <a:pt x="12700" y="3919347"/>
                  </a:lnTo>
                  <a:lnTo>
                    <a:pt x="6350" y="3919347"/>
                  </a:lnTo>
                  <a:lnTo>
                    <a:pt x="12700" y="3919347"/>
                  </a:lnTo>
                  <a:cubicBezTo>
                    <a:pt x="12700" y="3940048"/>
                    <a:pt x="29464" y="3956812"/>
                    <a:pt x="50292" y="3956812"/>
                  </a:cubicBezTo>
                  <a:lnTo>
                    <a:pt x="10776077" y="3956812"/>
                  </a:lnTo>
                  <a:cubicBezTo>
                    <a:pt x="10796778" y="3956812"/>
                    <a:pt x="10813669" y="3940048"/>
                    <a:pt x="10813669" y="3919347"/>
                  </a:cubicBezTo>
                  <a:lnTo>
                    <a:pt x="10813669" y="50165"/>
                  </a:lnTo>
                  <a:cubicBezTo>
                    <a:pt x="10813669" y="29464"/>
                    <a:pt x="10796905" y="12700"/>
                    <a:pt x="10776077" y="12700"/>
                  </a:cubicBezTo>
                  <a:lnTo>
                    <a:pt x="50292" y="12700"/>
                  </a:lnTo>
                  <a:lnTo>
                    <a:pt x="50292" y="6350"/>
                  </a:lnTo>
                  <a:lnTo>
                    <a:pt x="50292" y="12700"/>
                  </a:lnTo>
                  <a:cubicBezTo>
                    <a:pt x="29464" y="12700"/>
                    <a:pt x="12700" y="29464"/>
                    <a:pt x="12700" y="50165"/>
                  </a:cubicBezTo>
                  <a:close/>
                </a:path>
              </a:pathLst>
            </a:custGeom>
            <a:solidFill>
              <a:srgbClr val="000000">
                <a:alpha val="392"/>
              </a:srgbClr>
            </a:solidFill>
          </p:spPr>
        </p:sp>
      </p:grpSp>
      <p:grpSp>
        <p:nvGrpSpPr>
          <p:cNvPr id="11" name="Group 11"/>
          <p:cNvGrpSpPr/>
          <p:nvPr/>
        </p:nvGrpSpPr>
        <p:grpSpPr>
          <a:xfrm>
            <a:off x="776139" y="3420815"/>
            <a:ext cx="8091190" cy="982861"/>
            <a:chOff x="0" y="0"/>
            <a:chExt cx="10788253" cy="1310482"/>
          </a:xfrm>
        </p:grpSpPr>
        <p:sp>
          <p:nvSpPr>
            <p:cNvPr id="12" name="Freeform 12"/>
            <p:cNvSpPr/>
            <p:nvPr/>
          </p:nvSpPr>
          <p:spPr>
            <a:xfrm>
              <a:off x="0" y="0"/>
              <a:ext cx="10788269" cy="1310513"/>
            </a:xfrm>
            <a:custGeom>
              <a:avLst/>
              <a:gdLst/>
              <a:ahLst/>
              <a:cxnLst/>
              <a:rect l="l" t="t" r="r" b="b"/>
              <a:pathLst>
                <a:path w="10788269" h="1310513">
                  <a:moveTo>
                    <a:pt x="0" y="0"/>
                  </a:moveTo>
                  <a:lnTo>
                    <a:pt x="10788269" y="0"/>
                  </a:lnTo>
                  <a:lnTo>
                    <a:pt x="10788269" y="1310513"/>
                  </a:lnTo>
                  <a:lnTo>
                    <a:pt x="0" y="1310513"/>
                  </a:lnTo>
                  <a:close/>
                </a:path>
              </a:pathLst>
            </a:custGeom>
            <a:solidFill>
              <a:srgbClr val="FFFFFF">
                <a:alpha val="0"/>
              </a:srgbClr>
            </a:solidFill>
          </p:spPr>
        </p:sp>
      </p:grpSp>
      <p:sp>
        <p:nvSpPr>
          <p:cNvPr id="13" name="TextBox 13"/>
          <p:cNvSpPr txBox="1"/>
          <p:nvPr/>
        </p:nvSpPr>
        <p:spPr>
          <a:xfrm>
            <a:off x="995214" y="3485555"/>
            <a:ext cx="2793801" cy="426690"/>
          </a:xfrm>
          <a:prstGeom prst="rect">
            <a:avLst/>
          </a:prstGeom>
        </p:spPr>
        <p:txBody>
          <a:bodyPr lIns="0" tIns="0" rIns="0" bIns="0" rtlCol="0" anchor="t">
            <a:spAutoFit/>
          </a:bodyPr>
          <a:lstStyle/>
          <a:p>
            <a:pPr algn="l">
              <a:lnSpc>
                <a:spcPts val="2749"/>
              </a:lnSpc>
            </a:pPr>
            <a:r>
              <a:rPr lang="en-US" sz="1687">
                <a:solidFill>
                  <a:srgbClr val="4A4A45"/>
                </a:solidFill>
                <a:latin typeface="Lato"/>
                <a:ea typeface="Lato"/>
                <a:cs typeface="Lato"/>
                <a:sym typeface="Lato"/>
              </a:rPr>
              <a:t>Primary Color</a:t>
            </a:r>
          </a:p>
        </p:txBody>
      </p:sp>
      <p:sp>
        <p:nvSpPr>
          <p:cNvPr id="14" name="TextBox 14"/>
          <p:cNvSpPr txBox="1"/>
          <p:nvPr/>
        </p:nvSpPr>
        <p:spPr>
          <a:xfrm>
            <a:off x="4236392" y="3485555"/>
            <a:ext cx="4412010" cy="777180"/>
          </a:xfrm>
          <a:prstGeom prst="rect">
            <a:avLst/>
          </a:prstGeom>
        </p:spPr>
        <p:txBody>
          <a:bodyPr lIns="0" tIns="0" rIns="0" bIns="0" rtlCol="0" anchor="t">
            <a:spAutoFit/>
          </a:bodyPr>
          <a:lstStyle/>
          <a:p>
            <a:pPr algn="l">
              <a:lnSpc>
                <a:spcPts val="2749"/>
              </a:lnSpc>
            </a:pPr>
            <a:r>
              <a:rPr lang="en-US" sz="1687">
                <a:solidFill>
                  <a:srgbClr val="6C63FF"/>
                </a:solidFill>
                <a:latin typeface="Lato"/>
                <a:ea typeface="Lato"/>
                <a:cs typeface="Lato"/>
                <a:sym typeface="Lato"/>
              </a:rPr>
              <a:t>Violet (#6C63FF)</a:t>
            </a:r>
            <a:r>
              <a:rPr lang="en-US" sz="1687">
                <a:solidFill>
                  <a:srgbClr val="4A4A45"/>
                </a:solidFill>
                <a:latin typeface="Lato"/>
                <a:ea typeface="Lato"/>
                <a:cs typeface="Lato"/>
                <a:sym typeface="Lato"/>
              </a:rPr>
              <a:t> - </a:t>
            </a:r>
            <a:r>
              <a:rPr lang="en-US" sz="1687" b="1">
                <a:solidFill>
                  <a:srgbClr val="4A4A45"/>
                </a:solidFill>
                <a:latin typeface="Lato Bold"/>
                <a:ea typeface="Lato Bold"/>
                <a:cs typeface="Lato Bold"/>
                <a:sym typeface="Lato Bold"/>
              </a:rPr>
              <a:t>Used for calls-to-action and primary emphasis.</a:t>
            </a:r>
          </a:p>
        </p:txBody>
      </p:sp>
      <p:grpSp>
        <p:nvGrpSpPr>
          <p:cNvPr id="15" name="Group 15"/>
          <p:cNvGrpSpPr/>
          <p:nvPr/>
        </p:nvGrpSpPr>
        <p:grpSpPr>
          <a:xfrm>
            <a:off x="776139" y="4403675"/>
            <a:ext cx="8091190" cy="982861"/>
            <a:chOff x="0" y="0"/>
            <a:chExt cx="10788253" cy="1310482"/>
          </a:xfrm>
        </p:grpSpPr>
        <p:sp>
          <p:nvSpPr>
            <p:cNvPr id="16" name="Freeform 16"/>
            <p:cNvSpPr/>
            <p:nvPr/>
          </p:nvSpPr>
          <p:spPr>
            <a:xfrm>
              <a:off x="0" y="0"/>
              <a:ext cx="10788269" cy="1310513"/>
            </a:xfrm>
            <a:custGeom>
              <a:avLst/>
              <a:gdLst/>
              <a:ahLst/>
              <a:cxnLst/>
              <a:rect l="l" t="t" r="r" b="b"/>
              <a:pathLst>
                <a:path w="10788269" h="1310513">
                  <a:moveTo>
                    <a:pt x="0" y="0"/>
                  </a:moveTo>
                  <a:lnTo>
                    <a:pt x="10788269" y="0"/>
                  </a:lnTo>
                  <a:lnTo>
                    <a:pt x="10788269" y="1310513"/>
                  </a:lnTo>
                  <a:lnTo>
                    <a:pt x="0" y="1310513"/>
                  </a:lnTo>
                  <a:close/>
                </a:path>
              </a:pathLst>
            </a:custGeom>
            <a:solidFill>
              <a:srgbClr val="000000">
                <a:alpha val="0"/>
              </a:srgbClr>
            </a:solidFill>
          </p:spPr>
        </p:sp>
      </p:grpSp>
      <p:sp>
        <p:nvSpPr>
          <p:cNvPr id="17" name="TextBox 17"/>
          <p:cNvSpPr txBox="1"/>
          <p:nvPr/>
        </p:nvSpPr>
        <p:spPr>
          <a:xfrm>
            <a:off x="995214" y="4468416"/>
            <a:ext cx="2793801" cy="426690"/>
          </a:xfrm>
          <a:prstGeom prst="rect">
            <a:avLst/>
          </a:prstGeom>
        </p:spPr>
        <p:txBody>
          <a:bodyPr lIns="0" tIns="0" rIns="0" bIns="0" rtlCol="0" anchor="t">
            <a:spAutoFit/>
          </a:bodyPr>
          <a:lstStyle/>
          <a:p>
            <a:pPr algn="l">
              <a:lnSpc>
                <a:spcPts val="2749"/>
              </a:lnSpc>
            </a:pPr>
            <a:r>
              <a:rPr lang="en-US" sz="1687">
                <a:solidFill>
                  <a:srgbClr val="4A4A45"/>
                </a:solidFill>
                <a:latin typeface="Lato"/>
                <a:ea typeface="Lato"/>
                <a:cs typeface="Lato"/>
                <a:sym typeface="Lato"/>
              </a:rPr>
              <a:t>Accent Color</a:t>
            </a:r>
          </a:p>
        </p:txBody>
      </p:sp>
      <p:sp>
        <p:nvSpPr>
          <p:cNvPr id="18" name="TextBox 18"/>
          <p:cNvSpPr txBox="1"/>
          <p:nvPr/>
        </p:nvSpPr>
        <p:spPr>
          <a:xfrm>
            <a:off x="4236392" y="4468416"/>
            <a:ext cx="4412010" cy="777180"/>
          </a:xfrm>
          <a:prstGeom prst="rect">
            <a:avLst/>
          </a:prstGeom>
        </p:spPr>
        <p:txBody>
          <a:bodyPr lIns="0" tIns="0" rIns="0" bIns="0" rtlCol="0" anchor="t">
            <a:spAutoFit/>
          </a:bodyPr>
          <a:lstStyle/>
          <a:p>
            <a:pPr algn="l">
              <a:lnSpc>
                <a:spcPts val="2749"/>
              </a:lnSpc>
            </a:pPr>
            <a:r>
              <a:rPr lang="en-US" sz="1687">
                <a:solidFill>
                  <a:srgbClr val="1DB954"/>
                </a:solidFill>
                <a:latin typeface="Lato"/>
                <a:ea typeface="Lato"/>
                <a:cs typeface="Lato"/>
                <a:sym typeface="Lato"/>
              </a:rPr>
              <a:t>Green (#1DB954)</a:t>
            </a:r>
            <a:r>
              <a:rPr lang="en-US" sz="1687">
                <a:solidFill>
                  <a:srgbClr val="4A4A45"/>
                </a:solidFill>
                <a:latin typeface="Lato"/>
                <a:ea typeface="Lato"/>
                <a:cs typeface="Lato"/>
                <a:sym typeface="Lato"/>
              </a:rPr>
              <a:t> - </a:t>
            </a:r>
            <a:r>
              <a:rPr lang="en-US" sz="1687" b="1">
                <a:solidFill>
                  <a:srgbClr val="4A4A45"/>
                </a:solidFill>
                <a:latin typeface="Lato Bold"/>
                <a:ea typeface="Lato Bold"/>
                <a:cs typeface="Lato Bold"/>
                <a:sym typeface="Lato Bold"/>
              </a:rPr>
              <a:t>Highlighting success states and new discovery.</a:t>
            </a:r>
          </a:p>
        </p:txBody>
      </p:sp>
      <p:grpSp>
        <p:nvGrpSpPr>
          <p:cNvPr id="19" name="Group 19"/>
          <p:cNvGrpSpPr/>
          <p:nvPr/>
        </p:nvGrpSpPr>
        <p:grpSpPr>
          <a:xfrm>
            <a:off x="776139" y="5386536"/>
            <a:ext cx="8091190" cy="982861"/>
            <a:chOff x="0" y="0"/>
            <a:chExt cx="10788253" cy="1310482"/>
          </a:xfrm>
        </p:grpSpPr>
        <p:sp>
          <p:nvSpPr>
            <p:cNvPr id="20" name="Freeform 20"/>
            <p:cNvSpPr/>
            <p:nvPr/>
          </p:nvSpPr>
          <p:spPr>
            <a:xfrm>
              <a:off x="0" y="0"/>
              <a:ext cx="10788269" cy="1310513"/>
            </a:xfrm>
            <a:custGeom>
              <a:avLst/>
              <a:gdLst/>
              <a:ahLst/>
              <a:cxnLst/>
              <a:rect l="l" t="t" r="r" b="b"/>
              <a:pathLst>
                <a:path w="10788269" h="1310513">
                  <a:moveTo>
                    <a:pt x="0" y="0"/>
                  </a:moveTo>
                  <a:lnTo>
                    <a:pt x="10788269" y="0"/>
                  </a:lnTo>
                  <a:lnTo>
                    <a:pt x="10788269" y="1310513"/>
                  </a:lnTo>
                  <a:lnTo>
                    <a:pt x="0" y="1310513"/>
                  </a:lnTo>
                  <a:close/>
                </a:path>
              </a:pathLst>
            </a:custGeom>
            <a:solidFill>
              <a:srgbClr val="FFFFFF">
                <a:alpha val="0"/>
              </a:srgbClr>
            </a:solidFill>
          </p:spPr>
        </p:sp>
      </p:grpSp>
      <p:sp>
        <p:nvSpPr>
          <p:cNvPr id="21" name="TextBox 21"/>
          <p:cNvSpPr txBox="1"/>
          <p:nvPr/>
        </p:nvSpPr>
        <p:spPr>
          <a:xfrm>
            <a:off x="995214" y="5451276"/>
            <a:ext cx="2793801" cy="426690"/>
          </a:xfrm>
          <a:prstGeom prst="rect">
            <a:avLst/>
          </a:prstGeom>
        </p:spPr>
        <p:txBody>
          <a:bodyPr lIns="0" tIns="0" rIns="0" bIns="0" rtlCol="0" anchor="t">
            <a:spAutoFit/>
          </a:bodyPr>
          <a:lstStyle/>
          <a:p>
            <a:pPr algn="l">
              <a:lnSpc>
                <a:spcPts val="2749"/>
              </a:lnSpc>
            </a:pPr>
            <a:r>
              <a:rPr lang="en-US" sz="1687">
                <a:solidFill>
                  <a:srgbClr val="4A4A45"/>
                </a:solidFill>
                <a:latin typeface="Lato"/>
                <a:ea typeface="Lato"/>
                <a:cs typeface="Lato"/>
                <a:sym typeface="Lato"/>
              </a:rPr>
              <a:t>Background</a:t>
            </a:r>
          </a:p>
        </p:txBody>
      </p:sp>
      <p:sp>
        <p:nvSpPr>
          <p:cNvPr id="22" name="TextBox 22"/>
          <p:cNvSpPr txBox="1"/>
          <p:nvPr/>
        </p:nvSpPr>
        <p:spPr>
          <a:xfrm>
            <a:off x="4236392" y="5451276"/>
            <a:ext cx="4412010" cy="777180"/>
          </a:xfrm>
          <a:prstGeom prst="rect">
            <a:avLst/>
          </a:prstGeom>
        </p:spPr>
        <p:txBody>
          <a:bodyPr lIns="0" tIns="0" rIns="0" bIns="0" rtlCol="0" anchor="t">
            <a:spAutoFit/>
          </a:bodyPr>
          <a:lstStyle/>
          <a:p>
            <a:pPr algn="l">
              <a:lnSpc>
                <a:spcPts val="2749"/>
              </a:lnSpc>
            </a:pPr>
            <a:r>
              <a:rPr lang="en-US" sz="1687">
                <a:solidFill>
                  <a:srgbClr val="121212"/>
                </a:solidFill>
                <a:latin typeface="Lato"/>
                <a:ea typeface="Lato"/>
                <a:cs typeface="Lato"/>
                <a:sym typeface="Lato"/>
              </a:rPr>
              <a:t>Dark (#121212)</a:t>
            </a:r>
            <a:r>
              <a:rPr lang="en-US" sz="1687">
                <a:solidFill>
                  <a:srgbClr val="4A4A45"/>
                </a:solidFill>
                <a:latin typeface="Lato"/>
                <a:ea typeface="Lato"/>
                <a:cs typeface="Lato"/>
                <a:sym typeface="Lato"/>
              </a:rPr>
              <a:t> - </a:t>
            </a:r>
            <a:r>
              <a:rPr lang="en-US" sz="1687" b="1">
                <a:solidFill>
                  <a:srgbClr val="4A4A45"/>
                </a:solidFill>
                <a:latin typeface="Lato Bold"/>
                <a:ea typeface="Lato Bold"/>
                <a:cs typeface="Lato Bold"/>
                <a:sym typeface="Lato Bold"/>
              </a:rPr>
              <a:t>Creates a sophisticated, immersive listening environment.</a:t>
            </a:r>
          </a:p>
        </p:txBody>
      </p:sp>
      <p:sp>
        <p:nvSpPr>
          <p:cNvPr id="23" name="TextBox 23"/>
          <p:cNvSpPr txBox="1"/>
          <p:nvPr/>
        </p:nvSpPr>
        <p:spPr>
          <a:xfrm>
            <a:off x="766614" y="6615707"/>
            <a:ext cx="3285679" cy="420291"/>
          </a:xfrm>
          <a:prstGeom prst="rect">
            <a:avLst/>
          </a:prstGeom>
        </p:spPr>
        <p:txBody>
          <a:bodyPr lIns="0" tIns="0" rIns="0" bIns="0" rtlCol="0" anchor="t">
            <a:spAutoFit/>
          </a:bodyPr>
          <a:lstStyle/>
          <a:p>
            <a:pPr algn="l">
              <a:lnSpc>
                <a:spcPts val="3187"/>
              </a:lnSpc>
            </a:pPr>
            <a:r>
              <a:rPr lang="en-US" sz="2562" b="1">
                <a:solidFill>
                  <a:srgbClr val="282824"/>
                </a:solidFill>
                <a:latin typeface="Lato Bold"/>
                <a:ea typeface="Lato Bold"/>
                <a:cs typeface="Lato Bold"/>
                <a:sym typeface="Lato Bold"/>
              </a:rPr>
              <a:t>UI Style</a:t>
            </a:r>
          </a:p>
        </p:txBody>
      </p:sp>
      <p:sp>
        <p:nvSpPr>
          <p:cNvPr id="24" name="TextBox 24"/>
          <p:cNvSpPr txBox="1"/>
          <p:nvPr/>
        </p:nvSpPr>
        <p:spPr>
          <a:xfrm>
            <a:off x="766614" y="7178725"/>
            <a:ext cx="8110240" cy="426690"/>
          </a:xfrm>
          <a:prstGeom prst="rect">
            <a:avLst/>
          </a:prstGeom>
        </p:spPr>
        <p:txBody>
          <a:bodyPr lIns="0" tIns="0" rIns="0" bIns="0" rtlCol="0" anchor="t">
            <a:spAutoFit/>
          </a:bodyPr>
          <a:lstStyle/>
          <a:p>
            <a:pPr marL="254496" lvl="1" indent="-127248" algn="l">
              <a:lnSpc>
                <a:spcPts val="2749"/>
              </a:lnSpc>
              <a:buFont typeface="Arial"/>
              <a:buChar char="•"/>
            </a:pPr>
            <a:r>
              <a:rPr lang="en-US" sz="1687">
                <a:solidFill>
                  <a:srgbClr val="4A4A45"/>
                </a:solidFill>
                <a:latin typeface="Lato"/>
                <a:ea typeface="Lato"/>
                <a:cs typeface="Lato"/>
                <a:sym typeface="Lato"/>
              </a:rPr>
              <a:t>Dark mode with smooth, legible gradients.</a:t>
            </a:r>
          </a:p>
        </p:txBody>
      </p:sp>
      <p:sp>
        <p:nvSpPr>
          <p:cNvPr id="25" name="TextBox 25"/>
          <p:cNvSpPr txBox="1"/>
          <p:nvPr/>
        </p:nvSpPr>
        <p:spPr>
          <a:xfrm>
            <a:off x="766614" y="7605861"/>
            <a:ext cx="8110240" cy="426690"/>
          </a:xfrm>
          <a:prstGeom prst="rect">
            <a:avLst/>
          </a:prstGeom>
        </p:spPr>
        <p:txBody>
          <a:bodyPr lIns="0" tIns="0" rIns="0" bIns="0" rtlCol="0" anchor="t">
            <a:spAutoFit/>
          </a:bodyPr>
          <a:lstStyle/>
          <a:p>
            <a:pPr marL="254496" lvl="1" indent="-127248" algn="l">
              <a:lnSpc>
                <a:spcPts val="2749"/>
              </a:lnSpc>
              <a:buFont typeface="Arial"/>
              <a:buChar char="•"/>
            </a:pPr>
            <a:r>
              <a:rPr lang="en-US" sz="1687">
                <a:solidFill>
                  <a:srgbClr val="4A4A45"/>
                </a:solidFill>
                <a:latin typeface="Lato"/>
                <a:ea typeface="Lato"/>
                <a:cs typeface="Lato"/>
                <a:sym typeface="Lato"/>
              </a:rPr>
              <a:t>Rounded buttons and elements for a friendly, modern feel.</a:t>
            </a:r>
          </a:p>
        </p:txBody>
      </p:sp>
      <p:sp>
        <p:nvSpPr>
          <p:cNvPr id="26" name="TextBox 26"/>
          <p:cNvSpPr txBox="1"/>
          <p:nvPr/>
        </p:nvSpPr>
        <p:spPr>
          <a:xfrm>
            <a:off x="766614" y="8032997"/>
            <a:ext cx="8110240" cy="426690"/>
          </a:xfrm>
          <a:prstGeom prst="rect">
            <a:avLst/>
          </a:prstGeom>
        </p:spPr>
        <p:txBody>
          <a:bodyPr lIns="0" tIns="0" rIns="0" bIns="0" rtlCol="0" anchor="t">
            <a:spAutoFit/>
          </a:bodyPr>
          <a:lstStyle/>
          <a:p>
            <a:pPr marL="254496" lvl="1" indent="-127248" algn="l">
              <a:lnSpc>
                <a:spcPts val="2749"/>
              </a:lnSpc>
              <a:buFont typeface="Arial"/>
              <a:buChar char="•"/>
            </a:pPr>
            <a:r>
              <a:rPr lang="en-US" sz="1687">
                <a:solidFill>
                  <a:srgbClr val="4A4A45"/>
                </a:solidFill>
                <a:latin typeface="Lato"/>
                <a:ea typeface="Lato"/>
                <a:cs typeface="Lato"/>
                <a:sym typeface="Lato"/>
              </a:rPr>
              <a:t>Subtle motion to guide user attention on the Now Playing screen.</a:t>
            </a:r>
          </a:p>
        </p:txBody>
      </p:sp>
      <p:grpSp>
        <p:nvGrpSpPr>
          <p:cNvPr id="27" name="Group 27"/>
          <p:cNvGrpSpPr/>
          <p:nvPr/>
        </p:nvGrpSpPr>
        <p:grpSpPr>
          <a:xfrm>
            <a:off x="9562562" y="1148060"/>
            <a:ext cx="8110240" cy="8110240"/>
            <a:chOff x="0" y="0"/>
            <a:chExt cx="10813653" cy="10813653"/>
          </a:xfrm>
        </p:grpSpPr>
        <p:sp>
          <p:nvSpPr>
            <p:cNvPr id="28" name="Freeform 28" descr="preencoded.png"/>
            <p:cNvSpPr/>
            <p:nvPr/>
          </p:nvSpPr>
          <p:spPr>
            <a:xfrm>
              <a:off x="0" y="0"/>
              <a:ext cx="10813669" cy="10813669"/>
            </a:xfrm>
            <a:custGeom>
              <a:avLst/>
              <a:gdLst/>
              <a:ahLst/>
              <a:cxnLst/>
              <a:rect l="l" t="t" r="r" b="b"/>
              <a:pathLst>
                <a:path w="10813669" h="10813669">
                  <a:moveTo>
                    <a:pt x="0" y="0"/>
                  </a:moveTo>
                  <a:lnTo>
                    <a:pt x="10813669" y="0"/>
                  </a:lnTo>
                  <a:lnTo>
                    <a:pt x="10813669" y="10813669"/>
                  </a:lnTo>
                  <a:lnTo>
                    <a:pt x="0" y="10813669"/>
                  </a:lnTo>
                  <a:lnTo>
                    <a:pt x="0" y="0"/>
                  </a:lnTo>
                  <a:close/>
                </a:path>
              </a:pathLst>
            </a:custGeom>
            <a:blipFill>
              <a:blip r:embed="rId2"/>
              <a:stretch>
                <a:fillRect/>
              </a:stretch>
            </a:blipFill>
          </p:spPr>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DDD6CC"/>
            </a:solid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EFECE6"/>
            </a:solidFill>
          </p:spPr>
        </p:sp>
      </p:grpSp>
      <p:sp>
        <p:nvSpPr>
          <p:cNvPr id="6" name="TextBox 6"/>
          <p:cNvSpPr txBox="1"/>
          <p:nvPr/>
        </p:nvSpPr>
        <p:spPr>
          <a:xfrm>
            <a:off x="831651" y="615702"/>
            <a:ext cx="9854356" cy="780753"/>
          </a:xfrm>
          <a:prstGeom prst="rect">
            <a:avLst/>
          </a:prstGeom>
        </p:spPr>
        <p:txBody>
          <a:bodyPr lIns="0" tIns="0" rIns="0" bIns="0" rtlCol="0" anchor="t">
            <a:spAutoFit/>
          </a:bodyPr>
          <a:lstStyle/>
          <a:p>
            <a:pPr algn="l">
              <a:lnSpc>
                <a:spcPts val="5812"/>
              </a:lnSpc>
            </a:pPr>
            <a:r>
              <a:rPr lang="en-US" sz="4625" b="1">
                <a:solidFill>
                  <a:srgbClr val="282824"/>
                </a:solidFill>
                <a:latin typeface="Lato Bold"/>
                <a:ea typeface="Lato Bold"/>
                <a:cs typeface="Lato Bold"/>
                <a:sym typeface="Lato Bold"/>
              </a:rPr>
              <a:t>Usability Testing Results &amp; Outcomes</a:t>
            </a:r>
          </a:p>
        </p:txBody>
      </p:sp>
      <p:sp>
        <p:nvSpPr>
          <p:cNvPr id="7" name="TextBox 7"/>
          <p:cNvSpPr txBox="1"/>
          <p:nvPr/>
        </p:nvSpPr>
        <p:spPr>
          <a:xfrm>
            <a:off x="831651" y="1785937"/>
            <a:ext cx="16624698" cy="465981"/>
          </a:xfrm>
          <a:prstGeom prst="rect">
            <a:avLst/>
          </a:prstGeom>
        </p:spPr>
        <p:txBody>
          <a:bodyPr lIns="0" tIns="0" rIns="0" bIns="0" rtlCol="0" anchor="t">
            <a:spAutoFit/>
          </a:bodyPr>
          <a:lstStyle/>
          <a:p>
            <a:pPr algn="l">
              <a:lnSpc>
                <a:spcPts val="2937"/>
              </a:lnSpc>
            </a:pPr>
            <a:r>
              <a:rPr lang="en-US" sz="1812">
                <a:solidFill>
                  <a:srgbClr val="4A4A45"/>
                </a:solidFill>
                <a:latin typeface="Lato"/>
                <a:ea typeface="Lato"/>
                <a:cs typeface="Lato"/>
                <a:sym typeface="Lato"/>
              </a:rPr>
              <a:t>We tested the interactive prototype with 10 frequent music listeners to validate the core features.</a:t>
            </a:r>
          </a:p>
        </p:txBody>
      </p:sp>
      <p:sp>
        <p:nvSpPr>
          <p:cNvPr id="8" name="TextBox 8"/>
          <p:cNvSpPr txBox="1"/>
          <p:nvPr/>
        </p:nvSpPr>
        <p:spPr>
          <a:xfrm>
            <a:off x="2041923" y="4139952"/>
            <a:ext cx="2922835" cy="517772"/>
          </a:xfrm>
          <a:prstGeom prst="rect">
            <a:avLst/>
          </a:prstGeom>
        </p:spPr>
        <p:txBody>
          <a:bodyPr lIns="0" tIns="0" rIns="0" bIns="0" rtlCol="0" anchor="t">
            <a:spAutoFit/>
          </a:bodyPr>
          <a:lstStyle/>
          <a:p>
            <a:pPr algn="ctr">
              <a:lnSpc>
                <a:spcPts val="4625"/>
              </a:lnSpc>
            </a:pPr>
            <a:r>
              <a:rPr lang="en-US" sz="4625" b="1">
                <a:solidFill>
                  <a:srgbClr val="4A4A45"/>
                </a:solidFill>
                <a:latin typeface="Lato Bold"/>
                <a:ea typeface="Lato Bold"/>
                <a:cs typeface="Lato Bold"/>
                <a:sym typeface="Lato Bold"/>
              </a:rPr>
              <a:t>96%</a:t>
            </a:r>
          </a:p>
        </p:txBody>
      </p:sp>
      <p:grpSp>
        <p:nvGrpSpPr>
          <p:cNvPr id="9" name="Group 9"/>
          <p:cNvGrpSpPr/>
          <p:nvPr/>
        </p:nvGrpSpPr>
        <p:grpSpPr>
          <a:xfrm>
            <a:off x="1721197" y="2578596"/>
            <a:ext cx="3564434" cy="3564434"/>
            <a:chOff x="0" y="0"/>
            <a:chExt cx="4752578" cy="4752578"/>
          </a:xfrm>
        </p:grpSpPr>
        <p:sp>
          <p:nvSpPr>
            <p:cNvPr id="10" name="Freeform 10" descr="preencoded.png"/>
            <p:cNvSpPr/>
            <p:nvPr/>
          </p:nvSpPr>
          <p:spPr>
            <a:xfrm>
              <a:off x="0" y="0"/>
              <a:ext cx="4752594" cy="4752594"/>
            </a:xfrm>
            <a:custGeom>
              <a:avLst/>
              <a:gdLst/>
              <a:ahLst/>
              <a:cxnLst/>
              <a:rect l="l" t="t" r="r" b="b"/>
              <a:pathLst>
                <a:path w="4752594" h="4752594">
                  <a:moveTo>
                    <a:pt x="0" y="0"/>
                  </a:moveTo>
                  <a:lnTo>
                    <a:pt x="4752594" y="0"/>
                  </a:lnTo>
                  <a:lnTo>
                    <a:pt x="4752594" y="4752594"/>
                  </a:lnTo>
                  <a:lnTo>
                    <a:pt x="0" y="4752594"/>
                  </a:lnTo>
                  <a:lnTo>
                    <a:pt x="0" y="0"/>
                  </a:lnTo>
                  <a:close/>
                </a:path>
              </a:pathLst>
            </a:custGeom>
            <a:blipFill>
              <a:blip r:embed="rId2"/>
              <a:stretch>
                <a:fillRect/>
              </a:stretch>
            </a:blipFill>
          </p:spPr>
        </p:sp>
      </p:grpSp>
      <p:sp>
        <p:nvSpPr>
          <p:cNvPr id="11" name="TextBox 11"/>
          <p:cNvSpPr txBox="1"/>
          <p:nvPr/>
        </p:nvSpPr>
        <p:spPr>
          <a:xfrm>
            <a:off x="2018259" y="6420891"/>
            <a:ext cx="2970311" cy="390376"/>
          </a:xfrm>
          <a:prstGeom prst="rect">
            <a:avLst/>
          </a:prstGeom>
        </p:spPr>
        <p:txBody>
          <a:bodyPr lIns="0" tIns="0" rIns="0" bIns="0" rtlCol="0" anchor="t">
            <a:spAutoFit/>
          </a:bodyPr>
          <a:lstStyle/>
          <a:p>
            <a:pPr algn="ctr">
              <a:lnSpc>
                <a:spcPts val="2875"/>
              </a:lnSpc>
            </a:pPr>
            <a:r>
              <a:rPr lang="en-US" sz="2312" b="1">
                <a:solidFill>
                  <a:srgbClr val="4A4A45"/>
                </a:solidFill>
                <a:latin typeface="Lato Bold"/>
                <a:ea typeface="Lato Bold"/>
                <a:cs typeface="Lato Bold"/>
                <a:sym typeface="Lato Bold"/>
              </a:rPr>
              <a:t>Task Success Rate</a:t>
            </a:r>
          </a:p>
        </p:txBody>
      </p:sp>
      <p:sp>
        <p:nvSpPr>
          <p:cNvPr id="12" name="TextBox 12"/>
          <p:cNvSpPr txBox="1"/>
          <p:nvPr/>
        </p:nvSpPr>
        <p:spPr>
          <a:xfrm>
            <a:off x="831651" y="6868120"/>
            <a:ext cx="5343525" cy="846236"/>
          </a:xfrm>
          <a:prstGeom prst="rect">
            <a:avLst/>
          </a:prstGeom>
        </p:spPr>
        <p:txBody>
          <a:bodyPr lIns="0" tIns="0" rIns="0" bIns="0" rtlCol="0" anchor="t">
            <a:spAutoFit/>
          </a:bodyPr>
          <a:lstStyle/>
          <a:p>
            <a:pPr algn="ctr">
              <a:lnSpc>
                <a:spcPts val="2937"/>
              </a:lnSpc>
            </a:pPr>
            <a:r>
              <a:rPr lang="en-US" sz="1812">
                <a:solidFill>
                  <a:srgbClr val="4A4A45"/>
                </a:solidFill>
                <a:latin typeface="Lato"/>
                <a:ea typeface="Lato"/>
                <a:cs typeface="Lato"/>
                <a:sym typeface="Lato"/>
              </a:rPr>
              <a:t>Users successfully navigated the Mood Selector and created a playlist with recommended songs.</a:t>
            </a:r>
          </a:p>
        </p:txBody>
      </p:sp>
      <p:sp>
        <p:nvSpPr>
          <p:cNvPr id="13" name="TextBox 13"/>
          <p:cNvSpPr txBox="1"/>
          <p:nvPr/>
        </p:nvSpPr>
        <p:spPr>
          <a:xfrm>
            <a:off x="7682359" y="4139952"/>
            <a:ext cx="2922835" cy="517772"/>
          </a:xfrm>
          <a:prstGeom prst="rect">
            <a:avLst/>
          </a:prstGeom>
        </p:spPr>
        <p:txBody>
          <a:bodyPr lIns="0" tIns="0" rIns="0" bIns="0" rtlCol="0" anchor="t">
            <a:spAutoFit/>
          </a:bodyPr>
          <a:lstStyle/>
          <a:p>
            <a:pPr algn="ctr">
              <a:lnSpc>
                <a:spcPts val="4625"/>
              </a:lnSpc>
            </a:pPr>
            <a:r>
              <a:rPr lang="en-US" sz="4625" b="1">
                <a:solidFill>
                  <a:srgbClr val="4A4A45"/>
                </a:solidFill>
                <a:latin typeface="Lato Bold"/>
                <a:ea typeface="Lato Bold"/>
                <a:cs typeface="Lato Bold"/>
                <a:sym typeface="Lato Bold"/>
              </a:rPr>
              <a:t>35s</a:t>
            </a:r>
          </a:p>
        </p:txBody>
      </p:sp>
      <p:grpSp>
        <p:nvGrpSpPr>
          <p:cNvPr id="14" name="Group 14"/>
          <p:cNvGrpSpPr/>
          <p:nvPr/>
        </p:nvGrpSpPr>
        <p:grpSpPr>
          <a:xfrm>
            <a:off x="7361635" y="2578596"/>
            <a:ext cx="3564434" cy="3564434"/>
            <a:chOff x="0" y="0"/>
            <a:chExt cx="4752578" cy="4752578"/>
          </a:xfrm>
        </p:grpSpPr>
        <p:sp>
          <p:nvSpPr>
            <p:cNvPr id="15" name="Freeform 15" descr="preencoded.png"/>
            <p:cNvSpPr/>
            <p:nvPr/>
          </p:nvSpPr>
          <p:spPr>
            <a:xfrm>
              <a:off x="0" y="0"/>
              <a:ext cx="4752594" cy="4752594"/>
            </a:xfrm>
            <a:custGeom>
              <a:avLst/>
              <a:gdLst/>
              <a:ahLst/>
              <a:cxnLst/>
              <a:rect l="l" t="t" r="r" b="b"/>
              <a:pathLst>
                <a:path w="4752594" h="4752594">
                  <a:moveTo>
                    <a:pt x="0" y="0"/>
                  </a:moveTo>
                  <a:lnTo>
                    <a:pt x="4752594" y="0"/>
                  </a:lnTo>
                  <a:lnTo>
                    <a:pt x="4752594" y="4752594"/>
                  </a:lnTo>
                  <a:lnTo>
                    <a:pt x="0" y="4752594"/>
                  </a:lnTo>
                  <a:lnTo>
                    <a:pt x="0" y="0"/>
                  </a:lnTo>
                  <a:close/>
                </a:path>
              </a:pathLst>
            </a:custGeom>
            <a:blipFill>
              <a:blip r:embed="rId3"/>
              <a:stretch>
                <a:fillRect/>
              </a:stretch>
            </a:blipFill>
          </p:spPr>
        </p:sp>
      </p:grpSp>
      <p:sp>
        <p:nvSpPr>
          <p:cNvPr id="16" name="TextBox 16"/>
          <p:cNvSpPr txBox="1"/>
          <p:nvPr/>
        </p:nvSpPr>
        <p:spPr>
          <a:xfrm>
            <a:off x="7658695" y="6420891"/>
            <a:ext cx="2970311" cy="390376"/>
          </a:xfrm>
          <a:prstGeom prst="rect">
            <a:avLst/>
          </a:prstGeom>
        </p:spPr>
        <p:txBody>
          <a:bodyPr lIns="0" tIns="0" rIns="0" bIns="0" rtlCol="0" anchor="t">
            <a:spAutoFit/>
          </a:bodyPr>
          <a:lstStyle/>
          <a:p>
            <a:pPr algn="ctr">
              <a:lnSpc>
                <a:spcPts val="2875"/>
              </a:lnSpc>
            </a:pPr>
            <a:r>
              <a:rPr lang="en-US" sz="2312" b="1">
                <a:solidFill>
                  <a:srgbClr val="4A4A45"/>
                </a:solidFill>
                <a:latin typeface="Lato Bold"/>
                <a:ea typeface="Lato Bold"/>
                <a:cs typeface="Lato Bold"/>
                <a:sym typeface="Lato Bold"/>
              </a:rPr>
              <a:t>Average Task Time</a:t>
            </a:r>
          </a:p>
        </p:txBody>
      </p:sp>
      <p:sp>
        <p:nvSpPr>
          <p:cNvPr id="17" name="TextBox 17"/>
          <p:cNvSpPr txBox="1"/>
          <p:nvPr/>
        </p:nvSpPr>
        <p:spPr>
          <a:xfrm>
            <a:off x="6472089" y="6868120"/>
            <a:ext cx="5343674" cy="846236"/>
          </a:xfrm>
          <a:prstGeom prst="rect">
            <a:avLst/>
          </a:prstGeom>
        </p:spPr>
        <p:txBody>
          <a:bodyPr lIns="0" tIns="0" rIns="0" bIns="0" rtlCol="0" anchor="t">
            <a:spAutoFit/>
          </a:bodyPr>
          <a:lstStyle/>
          <a:p>
            <a:pPr algn="ctr">
              <a:lnSpc>
                <a:spcPts val="2937"/>
              </a:lnSpc>
            </a:pPr>
            <a:r>
              <a:rPr lang="en-US" sz="1812">
                <a:solidFill>
                  <a:srgbClr val="4A4A45"/>
                </a:solidFill>
                <a:latin typeface="Lato"/>
                <a:ea typeface="Lato"/>
                <a:cs typeface="Lato"/>
                <a:sym typeface="Lato"/>
              </a:rPr>
              <a:t>Demonstrated the efficiency of the smart playlist features compared to existing platforms.</a:t>
            </a:r>
          </a:p>
        </p:txBody>
      </p:sp>
      <p:sp>
        <p:nvSpPr>
          <p:cNvPr id="18" name="TextBox 18"/>
          <p:cNvSpPr txBox="1"/>
          <p:nvPr/>
        </p:nvSpPr>
        <p:spPr>
          <a:xfrm>
            <a:off x="13322945" y="4139952"/>
            <a:ext cx="2922835" cy="517772"/>
          </a:xfrm>
          <a:prstGeom prst="rect">
            <a:avLst/>
          </a:prstGeom>
        </p:spPr>
        <p:txBody>
          <a:bodyPr lIns="0" tIns="0" rIns="0" bIns="0" rtlCol="0" anchor="t">
            <a:spAutoFit/>
          </a:bodyPr>
          <a:lstStyle/>
          <a:p>
            <a:pPr algn="ctr">
              <a:lnSpc>
                <a:spcPts val="4625"/>
              </a:lnSpc>
            </a:pPr>
            <a:r>
              <a:rPr lang="en-US" sz="4625" b="1">
                <a:solidFill>
                  <a:srgbClr val="4A4A45"/>
                </a:solidFill>
                <a:latin typeface="Lato Bold"/>
                <a:ea typeface="Lato Bold"/>
                <a:cs typeface="Lato Bold"/>
                <a:sym typeface="Lato Bold"/>
              </a:rPr>
              <a:t>4.8/5</a:t>
            </a:r>
          </a:p>
        </p:txBody>
      </p:sp>
      <p:grpSp>
        <p:nvGrpSpPr>
          <p:cNvPr id="19" name="Group 19"/>
          <p:cNvGrpSpPr/>
          <p:nvPr/>
        </p:nvGrpSpPr>
        <p:grpSpPr>
          <a:xfrm>
            <a:off x="13002220" y="2578596"/>
            <a:ext cx="3564434" cy="3564434"/>
            <a:chOff x="0" y="0"/>
            <a:chExt cx="4752578" cy="4752578"/>
          </a:xfrm>
        </p:grpSpPr>
        <p:sp>
          <p:nvSpPr>
            <p:cNvPr id="20" name="Freeform 20" descr="preencoded.png"/>
            <p:cNvSpPr/>
            <p:nvPr/>
          </p:nvSpPr>
          <p:spPr>
            <a:xfrm>
              <a:off x="0" y="0"/>
              <a:ext cx="4752594" cy="4752594"/>
            </a:xfrm>
            <a:custGeom>
              <a:avLst/>
              <a:gdLst/>
              <a:ahLst/>
              <a:cxnLst/>
              <a:rect l="l" t="t" r="r" b="b"/>
              <a:pathLst>
                <a:path w="4752594" h="4752594">
                  <a:moveTo>
                    <a:pt x="0" y="0"/>
                  </a:moveTo>
                  <a:lnTo>
                    <a:pt x="4752594" y="0"/>
                  </a:lnTo>
                  <a:lnTo>
                    <a:pt x="4752594" y="4752594"/>
                  </a:lnTo>
                  <a:lnTo>
                    <a:pt x="0" y="4752594"/>
                  </a:lnTo>
                  <a:lnTo>
                    <a:pt x="0" y="0"/>
                  </a:lnTo>
                  <a:close/>
                </a:path>
              </a:pathLst>
            </a:custGeom>
            <a:blipFill>
              <a:blip r:embed="rId4"/>
              <a:stretch>
                <a:fillRect/>
              </a:stretch>
            </a:blipFill>
          </p:spPr>
        </p:sp>
      </p:grpSp>
      <p:sp>
        <p:nvSpPr>
          <p:cNvPr id="21" name="TextBox 21"/>
          <p:cNvSpPr txBox="1"/>
          <p:nvPr/>
        </p:nvSpPr>
        <p:spPr>
          <a:xfrm>
            <a:off x="13193315" y="6420891"/>
            <a:ext cx="3182242" cy="390376"/>
          </a:xfrm>
          <a:prstGeom prst="rect">
            <a:avLst/>
          </a:prstGeom>
        </p:spPr>
        <p:txBody>
          <a:bodyPr lIns="0" tIns="0" rIns="0" bIns="0" rtlCol="0" anchor="t">
            <a:spAutoFit/>
          </a:bodyPr>
          <a:lstStyle/>
          <a:p>
            <a:pPr algn="ctr">
              <a:lnSpc>
                <a:spcPts val="2875"/>
              </a:lnSpc>
            </a:pPr>
            <a:r>
              <a:rPr lang="en-US" sz="2312" b="1">
                <a:solidFill>
                  <a:srgbClr val="4A4A45"/>
                </a:solidFill>
                <a:latin typeface="Lato Bold"/>
                <a:ea typeface="Lato Bold"/>
                <a:cs typeface="Lato Bold"/>
                <a:sym typeface="Lato Bold"/>
              </a:rPr>
              <a:t>User Satisfaction Rating</a:t>
            </a:r>
          </a:p>
        </p:txBody>
      </p:sp>
      <p:sp>
        <p:nvSpPr>
          <p:cNvPr id="22" name="TextBox 22"/>
          <p:cNvSpPr txBox="1"/>
          <p:nvPr/>
        </p:nvSpPr>
        <p:spPr>
          <a:xfrm>
            <a:off x="12112675" y="6868120"/>
            <a:ext cx="5343674" cy="846236"/>
          </a:xfrm>
          <a:prstGeom prst="rect">
            <a:avLst/>
          </a:prstGeom>
        </p:spPr>
        <p:txBody>
          <a:bodyPr lIns="0" tIns="0" rIns="0" bIns="0" rtlCol="0" anchor="t">
            <a:spAutoFit/>
          </a:bodyPr>
          <a:lstStyle/>
          <a:p>
            <a:pPr algn="ctr">
              <a:lnSpc>
                <a:spcPts val="2937"/>
              </a:lnSpc>
            </a:pPr>
            <a:r>
              <a:rPr lang="en-US" sz="1812">
                <a:solidFill>
                  <a:srgbClr val="4A4A45"/>
                </a:solidFill>
                <a:latin typeface="Lato"/>
                <a:ea typeface="Lato"/>
                <a:cs typeface="Lato"/>
                <a:sym typeface="Lato"/>
              </a:rPr>
              <a:t>Users praised the intuitive UI and the relevance of the mood-based song suggestions.</a:t>
            </a:r>
          </a:p>
        </p:txBody>
      </p:sp>
      <p:sp>
        <p:nvSpPr>
          <p:cNvPr id="23" name="TextBox 23"/>
          <p:cNvSpPr txBox="1"/>
          <p:nvPr/>
        </p:nvSpPr>
        <p:spPr>
          <a:xfrm>
            <a:off x="831651" y="8042225"/>
            <a:ext cx="3564434" cy="474018"/>
          </a:xfrm>
          <a:prstGeom prst="rect">
            <a:avLst/>
          </a:prstGeom>
        </p:spPr>
        <p:txBody>
          <a:bodyPr lIns="0" tIns="0" rIns="0" bIns="0" rtlCol="0" anchor="t">
            <a:spAutoFit/>
          </a:bodyPr>
          <a:lstStyle/>
          <a:p>
            <a:pPr algn="l">
              <a:lnSpc>
                <a:spcPts val="3500"/>
              </a:lnSpc>
            </a:pPr>
            <a:r>
              <a:rPr lang="en-US" sz="2750" b="1">
                <a:solidFill>
                  <a:srgbClr val="282824"/>
                </a:solidFill>
                <a:latin typeface="Lato Bold"/>
                <a:ea typeface="Lato Bold"/>
                <a:cs typeface="Lato Bold"/>
                <a:sym typeface="Lato Bold"/>
              </a:rPr>
              <a:t>Key Takeaways</a:t>
            </a:r>
          </a:p>
        </p:txBody>
      </p:sp>
      <p:sp>
        <p:nvSpPr>
          <p:cNvPr id="24" name="TextBox 24"/>
          <p:cNvSpPr txBox="1"/>
          <p:nvPr/>
        </p:nvSpPr>
        <p:spPr>
          <a:xfrm>
            <a:off x="831651" y="8786961"/>
            <a:ext cx="16624698" cy="846236"/>
          </a:xfrm>
          <a:prstGeom prst="rect">
            <a:avLst/>
          </a:prstGeom>
        </p:spPr>
        <p:txBody>
          <a:bodyPr lIns="0" tIns="0" rIns="0" bIns="0" rtlCol="0" anchor="t">
            <a:spAutoFit/>
          </a:bodyPr>
          <a:lstStyle/>
          <a:p>
            <a:pPr algn="l">
              <a:lnSpc>
                <a:spcPts val="2937"/>
              </a:lnSpc>
            </a:pPr>
            <a:r>
              <a:rPr lang="en-US" sz="1812">
                <a:solidFill>
                  <a:srgbClr val="4A4A45"/>
                </a:solidFill>
                <a:latin typeface="Lato"/>
                <a:ea typeface="Lato"/>
                <a:cs typeface="Lato"/>
                <a:sym typeface="Lato"/>
              </a:rPr>
              <a:t>The high-fidelity prototype successfully delivered on the project goals, significantly improving playlist curation ease and enhancing the enjoyment of the music listening experience. Engagement metrics showed strong potential for increased session length.</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884</Words>
  <Application>Microsoft Office PowerPoint</Application>
  <PresentationFormat>Custom</PresentationFormat>
  <Paragraphs>92</Paragraphs>
  <Slides>10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Lato Bold</vt:lpstr>
      <vt:lpstr>Arial</vt:lpstr>
      <vt:lpstr>Calibri</vt:lpstr>
      <vt:lpstr>Lato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Madhanthirumal solo</cp:lastModifiedBy>
  <cp:revision>1</cp:revision>
  <dcterms:created xsi:type="dcterms:W3CDTF">2006-08-16T00:00:00Z</dcterms:created>
  <dcterms:modified xsi:type="dcterms:W3CDTF">2025-11-02T05:50:51Z</dcterms:modified>
  <dc:identifier>DAG3hUsJVYM</dc:identifier>
</cp:coreProperties>
</file>